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1" r:id="rId2"/>
    <p:sldId id="282" r:id="rId3"/>
    <p:sldId id="290" r:id="rId4"/>
    <p:sldId id="301" r:id="rId5"/>
    <p:sldId id="302" r:id="rId6"/>
    <p:sldId id="303" r:id="rId7"/>
    <p:sldId id="304" r:id="rId8"/>
    <p:sldId id="305" r:id="rId9"/>
    <p:sldId id="306" r:id="rId10"/>
    <p:sldId id="307" r:id="rId11"/>
    <p:sldId id="316" r:id="rId12"/>
    <p:sldId id="317" r:id="rId13"/>
    <p:sldId id="318" r:id="rId14"/>
    <p:sldId id="319" r:id="rId15"/>
    <p:sldId id="312" r:id="rId16"/>
    <p:sldId id="313" r:id="rId17"/>
    <p:sldId id="311" r:id="rId18"/>
    <p:sldId id="315" r:id="rId19"/>
    <p:sldId id="284" r:id="rId20"/>
    <p:sldId id="309" r:id="rId21"/>
    <p:sldId id="308" r:id="rId22"/>
    <p:sldId id="300" r:id="rId23"/>
  </p:sldIdLst>
  <p:sldSz cx="12192000" cy="6858000"/>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4110" userDrawn="1">
          <p15:clr>
            <a:srgbClr val="A4A3A4"/>
          </p15:clr>
        </p15:guide>
        <p15:guide id="3" orient="horz" pos="981" userDrawn="1">
          <p15:clr>
            <a:srgbClr val="A4A3A4"/>
          </p15:clr>
        </p15:guide>
        <p15:guide id="4" orient="horz" pos="3702" userDrawn="1">
          <p15:clr>
            <a:srgbClr val="A4A3A4"/>
          </p15:clr>
        </p15:guide>
        <p15:guide id="5" pos="3840" userDrawn="1">
          <p15:clr>
            <a:srgbClr val="A4A3A4"/>
          </p15:clr>
        </p15:guide>
        <p15:guide id="6" pos="6864" userDrawn="1">
          <p15:clr>
            <a:srgbClr val="A4A3A4"/>
          </p15:clr>
        </p15:guide>
        <p15:guide id="7" pos="332" userDrawn="1">
          <p15:clr>
            <a:srgbClr val="A4A3A4"/>
          </p15:clr>
        </p15:guide>
        <p15:guide id="8" pos="73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tte Bernardi"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6333" autoAdjust="0"/>
  </p:normalViewPr>
  <p:slideViewPr>
    <p:cSldViewPr showGuides="1">
      <p:cViewPr varScale="1">
        <p:scale>
          <a:sx n="80" d="100"/>
          <a:sy n="80" d="100"/>
        </p:scale>
        <p:origin x="96" y="120"/>
      </p:cViewPr>
      <p:guideLst>
        <p:guide orient="horz" pos="2160"/>
        <p:guide orient="horz" pos="4110"/>
        <p:guide orient="horz" pos="981"/>
        <p:guide orient="horz" pos="3702"/>
        <p:guide pos="3840"/>
        <p:guide pos="6864"/>
        <p:guide pos="332"/>
        <p:guide pos="7348"/>
      </p:guideLst>
    </p:cSldViewPr>
  </p:slideViewPr>
  <p:notesTextViewPr>
    <p:cViewPr>
      <p:scale>
        <a:sx n="100" d="100"/>
        <a:sy n="100" d="100"/>
      </p:scale>
      <p:origin x="0" y="0"/>
    </p:cViewPr>
  </p:notesTextViewPr>
  <p:sorterViewPr>
    <p:cViewPr>
      <p:scale>
        <a:sx n="60" d="100"/>
        <a:sy n="60" d="100"/>
      </p:scale>
      <p:origin x="0" y="-16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1731"/>
          </a:xfrm>
          <a:prstGeom prst="rect">
            <a:avLst/>
          </a:prstGeom>
        </p:spPr>
        <p:txBody>
          <a:bodyPr vert="horz" lIns="94458" tIns="47229" rIns="94458" bIns="47229" rtlCol="0"/>
          <a:lstStyle>
            <a:lvl1pPr algn="l">
              <a:defRPr sz="1200"/>
            </a:lvl1pPr>
          </a:lstStyle>
          <a:p>
            <a:endParaRPr lang="fr-FR"/>
          </a:p>
        </p:txBody>
      </p:sp>
      <p:sp>
        <p:nvSpPr>
          <p:cNvPr id="3" name="Espace réservé de la date 2"/>
          <p:cNvSpPr>
            <a:spLocks noGrp="1"/>
          </p:cNvSpPr>
          <p:nvPr>
            <p:ph type="dt" idx="1"/>
          </p:nvPr>
        </p:nvSpPr>
        <p:spPr>
          <a:xfrm>
            <a:off x="4023992" y="0"/>
            <a:ext cx="3078427" cy="511731"/>
          </a:xfrm>
          <a:prstGeom prst="rect">
            <a:avLst/>
          </a:prstGeom>
        </p:spPr>
        <p:txBody>
          <a:bodyPr vert="horz" lIns="94458" tIns="47229" rIns="94458" bIns="47229" rtlCol="0"/>
          <a:lstStyle>
            <a:lvl1pPr algn="r">
              <a:defRPr sz="1200"/>
            </a:lvl1pPr>
          </a:lstStyle>
          <a:p>
            <a:fld id="{8F5C6FFB-FB79-47D1-B5D0-05648DC55AD5}" type="datetimeFigureOut">
              <a:rPr lang="fr-FR" smtClean="0"/>
              <a:pPr/>
              <a:t>15/11/2021</a:t>
            </a:fld>
            <a:endParaRPr lang="fr-FR"/>
          </a:p>
        </p:txBody>
      </p:sp>
      <p:sp>
        <p:nvSpPr>
          <p:cNvPr id="4" name="Espace réservé de l'image des diapositives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4458" tIns="47229" rIns="94458" bIns="47229" rtlCol="0" anchor="ctr"/>
          <a:lstStyle/>
          <a:p>
            <a:endParaRPr lang="fr-FR"/>
          </a:p>
        </p:txBody>
      </p:sp>
      <p:sp>
        <p:nvSpPr>
          <p:cNvPr id="5" name="Espace réservé des commentaires 4"/>
          <p:cNvSpPr>
            <a:spLocks noGrp="1"/>
          </p:cNvSpPr>
          <p:nvPr>
            <p:ph type="body" sz="quarter" idx="3"/>
          </p:nvPr>
        </p:nvSpPr>
        <p:spPr>
          <a:xfrm>
            <a:off x="710407" y="4861442"/>
            <a:ext cx="5683250" cy="4605576"/>
          </a:xfrm>
          <a:prstGeom prst="rect">
            <a:avLst/>
          </a:prstGeom>
        </p:spPr>
        <p:txBody>
          <a:bodyPr vert="horz" lIns="94458" tIns="47229" rIns="94458" bIns="47229"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8427" cy="511731"/>
          </a:xfrm>
          <a:prstGeom prst="rect">
            <a:avLst/>
          </a:prstGeom>
        </p:spPr>
        <p:txBody>
          <a:bodyPr vert="horz" lIns="94458" tIns="47229" rIns="94458" bIns="4722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3992" y="9721106"/>
            <a:ext cx="3078427" cy="511731"/>
          </a:xfrm>
          <a:prstGeom prst="rect">
            <a:avLst/>
          </a:prstGeom>
        </p:spPr>
        <p:txBody>
          <a:bodyPr vert="horz" lIns="94458" tIns="47229" rIns="94458" bIns="47229" rtlCol="0" anchor="b"/>
          <a:lstStyle>
            <a:lvl1pPr algn="r">
              <a:defRPr sz="1200"/>
            </a:lvl1pPr>
          </a:lstStyle>
          <a:p>
            <a:fld id="{B2BEE165-B28E-43DD-AD9B-C38514D778C8}" type="slidenum">
              <a:rPr lang="fr-FR" smtClean="0"/>
              <a:pPr/>
              <a:t>‹N°›</a:t>
            </a:fld>
            <a:endParaRPr lang="fr-FR"/>
          </a:p>
        </p:txBody>
      </p:sp>
    </p:spTree>
    <p:extLst>
      <p:ext uri="{BB962C8B-B14F-4D97-AF65-F5344CB8AC3E}">
        <p14:creationId xmlns:p14="http://schemas.microsoft.com/office/powerpoint/2010/main" val="371995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2875" y="768350"/>
            <a:ext cx="6818313" cy="383698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pPr/>
              <a:t>1</a:t>
            </a:fld>
            <a:endParaRPr lang="fr-FR"/>
          </a:p>
        </p:txBody>
      </p:sp>
    </p:spTree>
    <p:extLst>
      <p:ext uri="{BB962C8B-B14F-4D97-AF65-F5344CB8AC3E}">
        <p14:creationId xmlns:p14="http://schemas.microsoft.com/office/powerpoint/2010/main" val="2214577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2875" y="768350"/>
            <a:ext cx="6818313" cy="383698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pPr/>
              <a:t>2</a:t>
            </a:fld>
            <a:endParaRPr lang="fr-FR"/>
          </a:p>
        </p:txBody>
      </p:sp>
    </p:spTree>
    <p:extLst>
      <p:ext uri="{BB962C8B-B14F-4D97-AF65-F5344CB8AC3E}">
        <p14:creationId xmlns:p14="http://schemas.microsoft.com/office/powerpoint/2010/main" val="407148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1061209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3965430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2976008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1349975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2544873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481910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2875" y="768350"/>
            <a:ext cx="6818313" cy="383698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pPr/>
              <a:t>21</a:t>
            </a:fld>
            <a:endParaRPr lang="fr-FR"/>
          </a:p>
        </p:txBody>
      </p:sp>
    </p:spTree>
    <p:extLst>
      <p:ext uri="{BB962C8B-B14F-4D97-AF65-F5344CB8AC3E}">
        <p14:creationId xmlns:p14="http://schemas.microsoft.com/office/powerpoint/2010/main" val="11620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uverture 1">
    <p:bg bwMode="auto">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19667" y="1844824"/>
            <a:ext cx="5409736" cy="1728192"/>
          </a:xfrm>
        </p:spPr>
        <p:txBody>
          <a:bodyPr lIns="36000" tIns="0" rIns="36000" bIns="0" anchor="t" anchorCtr="0">
            <a:noAutofit/>
          </a:bodyPr>
          <a:lstStyle>
            <a:lvl1pPr algn="l">
              <a:spcBef>
                <a:spcPts val="0"/>
              </a:spcBef>
              <a:defRPr sz="3400" cap="all" baseline="0">
                <a:solidFill>
                  <a:schemeClr val="accent6"/>
                </a:solidFill>
              </a:defRPr>
            </a:lvl1pPr>
          </a:lstStyle>
          <a:p>
            <a:r>
              <a:rPr lang="fr-FR" smtClean="0"/>
              <a:t>Modifiez le style du titre</a:t>
            </a:r>
            <a:endParaRPr lang="fr-FR"/>
          </a:p>
        </p:txBody>
      </p:sp>
      <p:sp>
        <p:nvSpPr>
          <p:cNvPr id="3" name="Sous-titre 2"/>
          <p:cNvSpPr>
            <a:spLocks noGrp="1"/>
          </p:cNvSpPr>
          <p:nvPr>
            <p:ph type="subTitle" idx="1"/>
          </p:nvPr>
        </p:nvSpPr>
        <p:spPr>
          <a:xfrm>
            <a:off x="719667" y="4509120"/>
            <a:ext cx="5409736" cy="576064"/>
          </a:xfrm>
        </p:spPr>
        <p:txBody>
          <a:bodyPr lIns="36000" tIns="0" rIns="36000" bIns="0">
            <a:noAutofit/>
          </a:bodyPr>
          <a:lstStyle>
            <a:lvl1pPr marL="0" indent="0" algn="l">
              <a:spcBef>
                <a:spcPts val="0"/>
              </a:spcBef>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9" name="Espace réservé du texte 8"/>
          <p:cNvSpPr>
            <a:spLocks noGrp="1"/>
          </p:cNvSpPr>
          <p:nvPr>
            <p:ph type="body" sz="quarter" idx="13" hasCustomPrompt="1"/>
          </p:nvPr>
        </p:nvSpPr>
        <p:spPr>
          <a:xfrm>
            <a:off x="719667" y="5144667"/>
            <a:ext cx="5409736" cy="288007"/>
          </a:xfrm>
        </p:spPr>
        <p:txBody>
          <a:bodyPr wrap="none" lIns="36000" tIns="0" rIns="36000" bIns="0">
            <a:noAutofit/>
          </a:bodyPr>
          <a:lstStyle>
            <a:lvl1pPr marL="0" indent="0">
              <a:spcBef>
                <a:spcPts val="0"/>
              </a:spcBef>
              <a:buFontTx/>
              <a:buNone/>
              <a:defRPr sz="1200" b="0">
                <a:solidFill>
                  <a:schemeClr val="accent6"/>
                </a:solidFill>
                <a:latin typeface="Arial" pitchFamily="34" charset="0"/>
                <a:cs typeface="Arial" pitchFamily="34" charset="0"/>
              </a:defRPr>
            </a:lvl1pPr>
            <a:lvl2pPr marL="0" indent="0">
              <a:spcBef>
                <a:spcPts val="0"/>
              </a:spcBef>
              <a:buFontTx/>
              <a:buNone/>
              <a:defRPr sz="1200">
                <a:solidFill>
                  <a:schemeClr val="bg1"/>
                </a:solidFill>
                <a:latin typeface="Arial" pitchFamily="34" charset="0"/>
                <a:cs typeface="Arial" pitchFamily="34" charset="0"/>
              </a:defRPr>
            </a:lvl2pPr>
            <a:lvl3pPr marL="0" indent="0">
              <a:spcBef>
                <a:spcPts val="0"/>
              </a:spcBef>
              <a:buFontTx/>
              <a:buNone/>
              <a:defRPr sz="1200">
                <a:solidFill>
                  <a:schemeClr val="bg1"/>
                </a:solidFill>
                <a:latin typeface="Arial" pitchFamily="34" charset="0"/>
                <a:cs typeface="Arial" pitchFamily="34" charset="0"/>
              </a:defRPr>
            </a:lvl3pPr>
            <a:lvl4pPr marL="0" indent="0">
              <a:spcBef>
                <a:spcPts val="0"/>
              </a:spcBef>
              <a:buFontTx/>
              <a:buNone/>
              <a:defRPr sz="1200">
                <a:solidFill>
                  <a:schemeClr val="bg1"/>
                </a:solidFill>
                <a:latin typeface="Arial" pitchFamily="34" charset="0"/>
                <a:cs typeface="Arial" pitchFamily="34" charset="0"/>
              </a:defRPr>
            </a:lvl4pPr>
            <a:lvl5pPr marL="0" indent="0">
              <a:spcBef>
                <a:spcPts val="0"/>
              </a:spcBef>
              <a:buFontTx/>
              <a:buNone/>
              <a:defRPr sz="1200">
                <a:solidFill>
                  <a:schemeClr val="bg1"/>
                </a:solidFill>
                <a:latin typeface="Arial" pitchFamily="34" charset="0"/>
                <a:cs typeface="Arial" pitchFamily="34" charset="0"/>
              </a:defRPr>
            </a:lvl5pPr>
          </a:lstStyle>
          <a:p>
            <a:pPr lvl="0"/>
            <a:r>
              <a:rPr lang="fr-FR" smtClean="0"/>
              <a:t>Date</a:t>
            </a:r>
          </a:p>
        </p:txBody>
      </p:sp>
      <p:pic>
        <p:nvPicPr>
          <p:cNvPr id="5" name="Picture 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59885" y="482601"/>
            <a:ext cx="1585383" cy="714151"/>
          </a:xfrm>
          <a:prstGeom prst="rect">
            <a:avLst/>
          </a:prstGeom>
          <a:noFill/>
          <a:ln w="9525">
            <a:noFill/>
            <a:miter lim="800000"/>
            <a:headEnd/>
            <a:tailEnd/>
          </a:ln>
          <a:effectLst/>
        </p:spPr>
      </p:pic>
      <p:pic>
        <p:nvPicPr>
          <p:cNvPr id="6" name="Espace réservé pour une image  10" descr="IMG_sommaire.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598834" y="0"/>
            <a:ext cx="4593167" cy="6858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510349" y="922710"/>
            <a:ext cx="11137900" cy="850106"/>
          </a:xfrm>
        </p:spPr>
        <p:txBody>
          <a:bodyPr/>
          <a:lstStyle>
            <a:lvl1pPr>
              <a:defRPr sz="3800"/>
            </a:lvl1pPr>
          </a:lstStyle>
          <a:p>
            <a:r>
              <a:rPr lang="fr-FR" smtClean="0"/>
              <a:t>Modifiez le style du titre</a:t>
            </a:r>
            <a:endParaRPr lang="fr-FR"/>
          </a:p>
        </p:txBody>
      </p:sp>
      <p:sp>
        <p:nvSpPr>
          <p:cNvPr id="3" name="Espace réservé du pied de page 2"/>
          <p:cNvSpPr>
            <a:spLocks noGrp="1"/>
          </p:cNvSpPr>
          <p:nvPr>
            <p:ph type="ftr" sz="quarter" idx="10"/>
          </p:nvPr>
        </p:nvSpPr>
        <p:spPr/>
        <p:txBody>
          <a:bodyPr/>
          <a:lstStyle/>
          <a:p>
            <a:r>
              <a:rPr lang="de-DE" smtClean="0"/>
              <a:t>EDF SEI - CCP du 17/11/2020</a:t>
            </a:r>
            <a:endParaRPr lang="fr-FR"/>
          </a:p>
        </p:txBody>
      </p:sp>
      <p:sp>
        <p:nvSpPr>
          <p:cNvPr id="5" name="Espace réservé du texte 4"/>
          <p:cNvSpPr>
            <a:spLocks noGrp="1"/>
          </p:cNvSpPr>
          <p:nvPr>
            <p:ph type="body" sz="quarter" idx="11"/>
          </p:nvPr>
        </p:nvSpPr>
        <p:spPr>
          <a:xfrm>
            <a:off x="527051" y="2060575"/>
            <a:ext cx="11137900" cy="4032250"/>
          </a:xfrm>
        </p:spPr>
        <p:txBody>
          <a:bodyPr/>
          <a:lstStyle>
            <a:lvl1pPr marL="358775" indent="-358775">
              <a:buSzPct val="125000"/>
              <a:buFont typeface="+mj-lt"/>
              <a:buAutoNum type="arabicPeriod"/>
              <a:defRPr sz="1300" cap="all" baseline="0"/>
            </a:lvl1pPr>
            <a:lvl2pPr marL="360000" indent="0">
              <a:spcBef>
                <a:spcPts val="0"/>
              </a:spcBef>
              <a:buClr>
                <a:schemeClr val="bg1"/>
              </a:buClr>
              <a:buSzPct val="25000"/>
              <a:buFontTx/>
              <a:buNone/>
              <a:defRPr sz="1300" cap="all" baseline="0"/>
            </a:lvl2pPr>
            <a:lvl3pPr marL="360000" indent="0">
              <a:spcBef>
                <a:spcPts val="0"/>
              </a:spcBef>
              <a:buFontTx/>
              <a:buNone/>
              <a:defRPr sz="1300" cap="all" baseline="0"/>
            </a:lvl3pPr>
            <a:lvl4pPr marL="360000" indent="0">
              <a:spcBef>
                <a:spcPts val="0"/>
              </a:spcBef>
              <a:buFontTx/>
              <a:buNone/>
              <a:defRPr sz="1300" cap="all" baseline="0"/>
            </a:lvl4pPr>
            <a:lvl5pPr marL="360000" indent="0">
              <a:spcBef>
                <a:spcPts val="0"/>
              </a:spcBef>
              <a:buFontTx/>
              <a:buNone/>
              <a:defRPr sz="1300" cap="all" baseline="0"/>
            </a:lvl5pPr>
          </a:lstStyle>
          <a:p>
            <a:pPr lvl="0"/>
            <a:r>
              <a:rPr lang="fr-FR" smtClean="0"/>
              <a:t>Modifiez les styles du texte du masque</a:t>
            </a:r>
          </a:p>
          <a:p>
            <a:pPr lvl="1"/>
            <a:r>
              <a:rPr lang="fr-FR" smtClean="0"/>
              <a:t>Deuxième niveau</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F67A5473-AA2F-4A73-8EDC-120E00E56927}" type="datetimeFigureOut">
              <a:rPr lang="fr-FR" smtClean="0"/>
              <a:t>15/11/2021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4BB592A9-14EA-4186-BE94-8D2B402A4E9D}" type="slidenum">
              <a:rPr lang="fr-FR" smtClean="0"/>
              <a:t>‹N°›</a:t>
            </a:fld>
            <a:endParaRPr lang="fr-FR"/>
          </a:p>
        </p:txBody>
      </p:sp>
    </p:spTree>
    <p:extLst>
      <p:ext uri="{BB962C8B-B14F-4D97-AF65-F5344CB8AC3E}">
        <p14:creationId xmlns:p14="http://schemas.microsoft.com/office/powerpoint/2010/main" val="1259564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Merci-bleu">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8577"/>
            <a:ext cx="12193588" cy="6903962"/>
          </a:xfrm>
          <a:prstGeom prst="rect">
            <a:avLst/>
          </a:prstGeom>
        </p:spPr>
      </p:pic>
      <p:sp>
        <p:nvSpPr>
          <p:cNvPr id="5" name="Rectangle 4">
            <a:extLst>
              <a:ext uri="{FF2B5EF4-FFF2-40B4-BE49-F238E27FC236}">
                <a16:creationId xmlns="" xmlns:a16="http://schemas.microsoft.com/office/drawing/2014/main" id="{D3AA2937-682D-5C41-8F91-9A8BD7C7B0ED}"/>
              </a:ext>
            </a:extLst>
          </p:cNvPr>
          <p:cNvSpPr/>
          <p:nvPr userDrawn="1"/>
        </p:nvSpPr>
        <p:spPr>
          <a:xfrm>
            <a:off x="816858" y="-18854"/>
            <a:ext cx="5040001" cy="5034600"/>
          </a:xfrm>
          <a:prstGeom prst="rect">
            <a:avLst/>
          </a:prstGeom>
          <a:solidFill>
            <a:srgbClr val="1089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ZoneTexte 1">
            <a:extLst>
              <a:ext uri="{FF2B5EF4-FFF2-40B4-BE49-F238E27FC236}">
                <a16:creationId xmlns="" xmlns:a16="http://schemas.microsoft.com/office/drawing/2014/main" id="{15F2934E-F8C8-0343-BA36-3D25C8990712}"/>
              </a:ext>
            </a:extLst>
          </p:cNvPr>
          <p:cNvSpPr txBox="1"/>
          <p:nvPr userDrawn="1"/>
        </p:nvSpPr>
        <p:spPr>
          <a:xfrm>
            <a:off x="1269932" y="1874826"/>
            <a:ext cx="4356168" cy="1938992"/>
          </a:xfrm>
          <a:prstGeom prst="rect">
            <a:avLst/>
          </a:prstGeom>
          <a:noFill/>
        </p:spPr>
        <p:txBody>
          <a:bodyPr wrap="square" rtlCol="0">
            <a:spAutoFit/>
          </a:bodyPr>
          <a:lstStyle/>
          <a:p>
            <a:r>
              <a:rPr lang="fr-FR" sz="12000" dirty="0">
                <a:solidFill>
                  <a:prstClr val="white"/>
                </a:solidFill>
                <a:latin typeface="Work Sans ExtraLight"/>
                <a:cs typeface="Work Sans ExtraLight"/>
              </a:rPr>
              <a:t>Merci</a:t>
            </a:r>
          </a:p>
        </p:txBody>
      </p:sp>
      <p:pic>
        <p:nvPicPr>
          <p:cNvPr id="8" name="Image 7">
            <a:extLst>
              <a:ext uri="{FF2B5EF4-FFF2-40B4-BE49-F238E27FC236}">
                <a16:creationId xmlns="" xmlns:a16="http://schemas.microsoft.com/office/drawing/2014/main" id="{FC20E108-FFF3-1F48-8EB7-E6E0F67F2E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6857" y="302348"/>
            <a:ext cx="2160000" cy="1251277"/>
          </a:xfrm>
          <a:prstGeom prst="rect">
            <a:avLst/>
          </a:prstGeom>
        </p:spPr>
      </p:pic>
      <p:sp>
        <p:nvSpPr>
          <p:cNvPr id="10" name="Rectangle 12"/>
          <p:cNvSpPr txBox="1">
            <a:spLocks/>
          </p:cNvSpPr>
          <p:nvPr userDrawn="1"/>
        </p:nvSpPr>
        <p:spPr bwMode="auto">
          <a:xfrm>
            <a:off x="10344472" y="6362609"/>
            <a:ext cx="1728192" cy="432048"/>
          </a:xfrm>
          <a:prstGeom prst="rect">
            <a:avLst/>
          </a:prstGeom>
          <a:noFill/>
          <a:ln w="9525">
            <a:noFill/>
            <a:miter lim="800000"/>
            <a:headEnd/>
            <a:tailEnd/>
          </a:ln>
        </p:spPr>
        <p:txBody>
          <a:bodyPr vert="horz" wrap="square" lIns="36000" tIns="0" rIns="36000" bIns="0" numCol="1" anchor="t" anchorCtr="0" compatLnSpc="1">
            <a:prstTxWarp prst="textNoShape">
              <a:avLst/>
            </a:prstTxWarp>
          </a:bodyPr>
          <a:lstStyle>
            <a:lvl1pPr marL="0" indent="0" algn="l" rtl="0" eaLnBrk="1" fontAlgn="base" hangingPunct="1">
              <a:spcBef>
                <a:spcPct val="0"/>
              </a:spcBef>
              <a:spcAft>
                <a:spcPct val="0"/>
              </a:spcAft>
              <a:buClr>
                <a:schemeClr val="folHlink"/>
              </a:buClr>
              <a:buFont typeface="Wingdings" pitchFamily="2" charset="2"/>
              <a:buNone/>
              <a:defRPr sz="1600" b="0" kern="1200" smtClean="0">
                <a:solidFill>
                  <a:schemeClr val="tx1"/>
                </a:solidFill>
                <a:latin typeface="+mn-lt"/>
                <a:ea typeface="+mn-ea"/>
                <a:cs typeface="+mn-cs"/>
              </a:defRPr>
            </a:lvl1pPr>
            <a:lvl2pPr marL="358775" indent="-179388" algn="l" rtl="0" eaLnBrk="1" fontAlgn="base" hangingPunct="1">
              <a:spcBef>
                <a:spcPts val="600"/>
              </a:spcBef>
              <a:spcAft>
                <a:spcPct val="0"/>
              </a:spcAft>
              <a:buClr>
                <a:schemeClr val="folHlink"/>
              </a:buClr>
              <a:buSzPct val="50000"/>
              <a:buFont typeface="Wingdings" pitchFamily="2" charset="2"/>
              <a:buChar char="¨"/>
              <a:defRPr sz="1600" kern="1200">
                <a:solidFill>
                  <a:schemeClr val="tx1"/>
                </a:solidFill>
                <a:latin typeface="+mn-lt"/>
                <a:ea typeface="+mn-ea"/>
                <a:cs typeface="+mn-cs"/>
              </a:defRPr>
            </a:lvl2pPr>
            <a:lvl3pPr marL="539750" indent="-179388" algn="l" rtl="0" eaLnBrk="1" fontAlgn="base" hangingPunct="1">
              <a:spcBef>
                <a:spcPts val="300"/>
              </a:spcBef>
              <a:spcAft>
                <a:spcPct val="0"/>
              </a:spcAft>
              <a:buClr>
                <a:schemeClr val="folHlink"/>
              </a:buClr>
              <a:buFont typeface="Arial" charset="0"/>
              <a:buChar char="•"/>
              <a:defRPr sz="1400" kern="1200">
                <a:solidFill>
                  <a:schemeClr val="tx1"/>
                </a:solidFill>
                <a:latin typeface="+mn-lt"/>
                <a:ea typeface="+mn-ea"/>
                <a:cs typeface="+mn-cs"/>
              </a:defRPr>
            </a:lvl3pPr>
            <a:lvl4pPr marL="719138" indent="-142875" algn="l" rtl="0" eaLnBrk="1" fontAlgn="base" hangingPunct="1">
              <a:spcBef>
                <a:spcPct val="0"/>
              </a:spcBef>
              <a:spcAft>
                <a:spcPct val="0"/>
              </a:spcAft>
              <a:buFont typeface="Arial" charset="0"/>
              <a:buChar char="–"/>
              <a:defRPr sz="1200" kern="1200">
                <a:solidFill>
                  <a:schemeClr val="tx1"/>
                </a:solidFill>
                <a:latin typeface="+mn-lt"/>
                <a:ea typeface="+mn-ea"/>
                <a:cs typeface="+mn-cs"/>
              </a:defRPr>
            </a:lvl4pPr>
            <a:lvl5pPr marL="863600" indent="-107950" algn="l" rtl="0" eaLnBrk="1" fontAlgn="base" hangingPunct="1">
              <a:spcBef>
                <a:spcPct val="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rgbClr val="1057C8"/>
              </a:buClr>
            </a:pPr>
            <a:r>
              <a:rPr lang="fr-FR" sz="1100" dirty="0">
                <a:solidFill>
                  <a:prstClr val="white">
                    <a:lumMod val="85000"/>
                  </a:prstClr>
                </a:solidFill>
                <a:latin typeface="Work Sans Light" panose="00000400000000000000" pitchFamily="2" charset="0"/>
              </a:rPr>
              <a:t>La Réunion</a:t>
            </a:r>
          </a:p>
          <a:p>
            <a:pPr algn="r">
              <a:buClr>
                <a:srgbClr val="1057C8"/>
              </a:buClr>
            </a:pPr>
            <a:r>
              <a:rPr lang="fr-FR" sz="1100" dirty="0">
                <a:solidFill>
                  <a:prstClr val="white">
                    <a:lumMod val="85000"/>
                  </a:prstClr>
                </a:solidFill>
                <a:latin typeface="Work Sans Light" panose="00000400000000000000" pitchFamily="2" charset="0"/>
              </a:rPr>
              <a:t>Piton des neiges</a:t>
            </a:r>
          </a:p>
        </p:txBody>
      </p:sp>
    </p:spTree>
    <p:extLst>
      <p:ext uri="{BB962C8B-B14F-4D97-AF65-F5344CB8AC3E}">
        <p14:creationId xmlns:p14="http://schemas.microsoft.com/office/powerpoint/2010/main" val="4129663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re_04-vert">
    <p:spTree>
      <p:nvGrpSpPr>
        <p:cNvPr id="1" name=""/>
        <p:cNvGrpSpPr/>
        <p:nvPr/>
      </p:nvGrpSpPr>
      <p:grpSpPr>
        <a:xfrm>
          <a:off x="0" y="0"/>
          <a:ext cx="0" cy="0"/>
          <a:chOff x="0" y="0"/>
          <a:chExt cx="0" cy="0"/>
        </a:xfrm>
      </p:grpSpPr>
      <p:pic>
        <p:nvPicPr>
          <p:cNvPr id="14" name="Imag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27383"/>
            <a:ext cx="12216681" cy="6912768"/>
          </a:xfrm>
          <a:prstGeom prst="rect">
            <a:avLst/>
          </a:prstGeom>
        </p:spPr>
      </p:pic>
      <p:sp>
        <p:nvSpPr>
          <p:cNvPr id="7" name="Rectangle 6">
            <a:extLst>
              <a:ext uri="{FF2B5EF4-FFF2-40B4-BE49-F238E27FC236}">
                <a16:creationId xmlns="" xmlns:a16="http://schemas.microsoft.com/office/drawing/2014/main" id="{C132FD19-4377-D54D-84E2-F3D7425A112B}"/>
              </a:ext>
            </a:extLst>
          </p:cNvPr>
          <p:cNvSpPr/>
          <p:nvPr userDrawn="1"/>
        </p:nvSpPr>
        <p:spPr>
          <a:xfrm>
            <a:off x="768841" y="1176940"/>
            <a:ext cx="5040000" cy="167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8" name="Image 7">
            <a:extLst>
              <a:ext uri="{FF2B5EF4-FFF2-40B4-BE49-F238E27FC236}">
                <a16:creationId xmlns="" xmlns:a16="http://schemas.microsoft.com/office/drawing/2014/main" id="{F2EA3CDB-558B-BB4C-92FA-BC2CD477F86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6395" y="1458232"/>
            <a:ext cx="2160000" cy="1251277"/>
          </a:xfrm>
          <a:prstGeom prst="rect">
            <a:avLst/>
          </a:prstGeom>
        </p:spPr>
      </p:pic>
      <p:sp>
        <p:nvSpPr>
          <p:cNvPr id="9" name="Rectangle 8">
            <a:extLst>
              <a:ext uri="{FF2B5EF4-FFF2-40B4-BE49-F238E27FC236}">
                <a16:creationId xmlns="" xmlns:a16="http://schemas.microsoft.com/office/drawing/2014/main" id="{127899A6-6170-234E-890C-DF8F5B900811}"/>
              </a:ext>
            </a:extLst>
          </p:cNvPr>
          <p:cNvSpPr/>
          <p:nvPr userDrawn="1"/>
        </p:nvSpPr>
        <p:spPr>
          <a:xfrm>
            <a:off x="768840" y="2852740"/>
            <a:ext cx="5040001" cy="3358800"/>
          </a:xfrm>
          <a:prstGeom prst="rect">
            <a:avLst/>
          </a:prstGeom>
          <a:solidFill>
            <a:srgbClr val="88D9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Espace réservé du texte 10">
            <a:extLst>
              <a:ext uri="{FF2B5EF4-FFF2-40B4-BE49-F238E27FC236}">
                <a16:creationId xmlns="" xmlns:a16="http://schemas.microsoft.com/office/drawing/2014/main" id="{77D19DD4-617D-DF41-BF17-DB206495B118}"/>
              </a:ext>
            </a:extLst>
          </p:cNvPr>
          <p:cNvSpPr>
            <a:spLocks noGrp="1"/>
          </p:cNvSpPr>
          <p:nvPr>
            <p:ph type="body" sz="quarter" idx="10" hasCustomPrompt="1"/>
          </p:nvPr>
        </p:nvSpPr>
        <p:spPr>
          <a:xfrm>
            <a:off x="768840" y="2852740"/>
            <a:ext cx="5038725" cy="2160000"/>
          </a:xfrm>
          <a:prstGeom prst="rect">
            <a:avLst/>
          </a:prstGeom>
        </p:spPr>
        <p:txBody>
          <a:bodyPr lIns="540000" tIns="540000" rIns="540000" bIns="0">
            <a:normAutofit/>
          </a:bodyPr>
          <a:lstStyle>
            <a:lvl1pPr marL="46038" indent="0">
              <a:tabLst/>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 titre du document</a:t>
            </a:r>
          </a:p>
        </p:txBody>
      </p:sp>
      <p:sp>
        <p:nvSpPr>
          <p:cNvPr id="16" name="Espace réservé du texte 3">
            <a:extLst>
              <a:ext uri="{FF2B5EF4-FFF2-40B4-BE49-F238E27FC236}">
                <a16:creationId xmlns="" xmlns:a16="http://schemas.microsoft.com/office/drawing/2014/main" id="{E89206AE-32A9-AA4D-8972-42F66C97DAB9}"/>
              </a:ext>
            </a:extLst>
          </p:cNvPr>
          <p:cNvSpPr>
            <a:spLocks noGrp="1"/>
          </p:cNvSpPr>
          <p:nvPr>
            <p:ph type="body" sz="half" idx="2" hasCustomPrompt="1"/>
          </p:nvPr>
        </p:nvSpPr>
        <p:spPr>
          <a:xfrm>
            <a:off x="768840" y="5012475"/>
            <a:ext cx="5038725" cy="1199331"/>
          </a:xfrm>
          <a:prstGeom prst="rect">
            <a:avLst/>
          </a:prstGeom>
        </p:spPr>
        <p:txBody>
          <a:bodyPr lIns="540000" tIns="0" rIns="540000" bIns="0" anchor="ctr" anchorCtr="0"/>
          <a:lstStyle>
            <a:lvl1pPr marL="46038" indent="0">
              <a:buNone/>
              <a:tabLst/>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 sous-titre du document</a:t>
            </a:r>
          </a:p>
        </p:txBody>
      </p:sp>
      <p:sp>
        <p:nvSpPr>
          <p:cNvPr id="13" name="Rectangle 12"/>
          <p:cNvSpPr txBox="1">
            <a:spLocks/>
          </p:cNvSpPr>
          <p:nvPr userDrawn="1"/>
        </p:nvSpPr>
        <p:spPr bwMode="auto">
          <a:xfrm>
            <a:off x="9285402" y="6385116"/>
            <a:ext cx="2716638" cy="432048"/>
          </a:xfrm>
          <a:prstGeom prst="rect">
            <a:avLst/>
          </a:prstGeom>
          <a:noFill/>
          <a:ln w="9525">
            <a:noFill/>
            <a:miter lim="800000"/>
            <a:headEnd/>
            <a:tailEnd/>
          </a:ln>
        </p:spPr>
        <p:txBody>
          <a:bodyPr vert="horz" wrap="square" lIns="36000" tIns="0" rIns="36000" bIns="0" numCol="1" anchor="t" anchorCtr="0" compatLnSpc="1">
            <a:prstTxWarp prst="textNoShape">
              <a:avLst/>
            </a:prstTxWarp>
          </a:bodyPr>
          <a:lstStyle>
            <a:lvl1pPr marL="0" indent="0" algn="l" rtl="0" eaLnBrk="1" fontAlgn="base" hangingPunct="1">
              <a:spcBef>
                <a:spcPct val="0"/>
              </a:spcBef>
              <a:spcAft>
                <a:spcPct val="0"/>
              </a:spcAft>
              <a:buClr>
                <a:schemeClr val="folHlink"/>
              </a:buClr>
              <a:buFont typeface="Wingdings" pitchFamily="2" charset="2"/>
              <a:buNone/>
              <a:defRPr sz="1600" b="0" kern="1200" smtClean="0">
                <a:solidFill>
                  <a:schemeClr val="tx1"/>
                </a:solidFill>
                <a:latin typeface="+mn-lt"/>
                <a:ea typeface="+mn-ea"/>
                <a:cs typeface="+mn-cs"/>
              </a:defRPr>
            </a:lvl1pPr>
            <a:lvl2pPr marL="358775" indent="-179388" algn="l" rtl="0" eaLnBrk="1" fontAlgn="base" hangingPunct="1">
              <a:spcBef>
                <a:spcPts val="600"/>
              </a:spcBef>
              <a:spcAft>
                <a:spcPct val="0"/>
              </a:spcAft>
              <a:buClr>
                <a:schemeClr val="folHlink"/>
              </a:buClr>
              <a:buSzPct val="50000"/>
              <a:buFont typeface="Wingdings" pitchFamily="2" charset="2"/>
              <a:buChar char="¨"/>
              <a:defRPr sz="1600" kern="1200">
                <a:solidFill>
                  <a:schemeClr val="tx1"/>
                </a:solidFill>
                <a:latin typeface="+mn-lt"/>
                <a:ea typeface="+mn-ea"/>
                <a:cs typeface="+mn-cs"/>
              </a:defRPr>
            </a:lvl2pPr>
            <a:lvl3pPr marL="539750" indent="-179388" algn="l" rtl="0" eaLnBrk="1" fontAlgn="base" hangingPunct="1">
              <a:spcBef>
                <a:spcPts val="300"/>
              </a:spcBef>
              <a:spcAft>
                <a:spcPct val="0"/>
              </a:spcAft>
              <a:buClr>
                <a:schemeClr val="folHlink"/>
              </a:buClr>
              <a:buFont typeface="Arial" charset="0"/>
              <a:buChar char="•"/>
              <a:defRPr sz="1400" kern="1200">
                <a:solidFill>
                  <a:schemeClr val="tx1"/>
                </a:solidFill>
                <a:latin typeface="+mn-lt"/>
                <a:ea typeface="+mn-ea"/>
                <a:cs typeface="+mn-cs"/>
              </a:defRPr>
            </a:lvl3pPr>
            <a:lvl4pPr marL="719138" indent="-142875" algn="l" rtl="0" eaLnBrk="1" fontAlgn="base" hangingPunct="1">
              <a:spcBef>
                <a:spcPct val="0"/>
              </a:spcBef>
              <a:spcAft>
                <a:spcPct val="0"/>
              </a:spcAft>
              <a:buFont typeface="Arial" charset="0"/>
              <a:buChar char="–"/>
              <a:defRPr sz="1200" kern="1200">
                <a:solidFill>
                  <a:schemeClr val="tx1"/>
                </a:solidFill>
                <a:latin typeface="+mn-lt"/>
                <a:ea typeface="+mn-ea"/>
                <a:cs typeface="+mn-cs"/>
              </a:defRPr>
            </a:lvl4pPr>
            <a:lvl5pPr marL="863600" indent="-107950" algn="l" rtl="0" eaLnBrk="1" fontAlgn="base" hangingPunct="1">
              <a:spcBef>
                <a:spcPct val="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rgbClr val="1057C8"/>
              </a:buClr>
            </a:pPr>
            <a:r>
              <a:rPr lang="fr-FR" sz="1200" b="1" dirty="0">
                <a:solidFill>
                  <a:prstClr val="white">
                    <a:lumMod val="85000"/>
                  </a:prstClr>
                </a:solidFill>
                <a:latin typeface="Work Sans Light" panose="00000400000000000000" pitchFamily="2" charset="0"/>
              </a:rPr>
              <a:t>La Réunion</a:t>
            </a:r>
          </a:p>
          <a:p>
            <a:pPr algn="r">
              <a:buClr>
                <a:srgbClr val="1057C8"/>
              </a:buClr>
            </a:pPr>
            <a:r>
              <a:rPr lang="fr-FR" sz="1200" b="1" dirty="0">
                <a:solidFill>
                  <a:prstClr val="white">
                    <a:lumMod val="85000"/>
                  </a:prstClr>
                </a:solidFill>
                <a:latin typeface="Work Sans Light" panose="00000400000000000000" pitchFamily="2" charset="0"/>
              </a:rPr>
              <a:t>Photovoltaïque</a:t>
            </a:r>
          </a:p>
        </p:txBody>
      </p:sp>
    </p:spTree>
    <p:extLst>
      <p:ext uri="{BB962C8B-B14F-4D97-AF65-F5344CB8AC3E}">
        <p14:creationId xmlns:p14="http://schemas.microsoft.com/office/powerpoint/2010/main" val="125329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Contenu 1 colonn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solidFill>
                  <a:srgbClr val="7F7F7F"/>
                </a:solidFill>
              </a:rPr>
              <a:t>ETF S3R | CCP 11/2021</a:t>
            </a:r>
            <a:endParaRPr lang="fr-FR">
              <a:solidFill>
                <a:srgbClr val="7F7F7F"/>
              </a:solidFill>
            </a:endParaRPr>
          </a:p>
        </p:txBody>
      </p:sp>
    </p:spTree>
    <p:extLst>
      <p:ext uri="{BB962C8B-B14F-4D97-AF65-F5344CB8AC3E}">
        <p14:creationId xmlns:p14="http://schemas.microsoft.com/office/powerpoint/2010/main" val="392655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27050" y="274638"/>
            <a:ext cx="11137900"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527050" y="1268414"/>
            <a:ext cx="11137900"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6096000" y="6381328"/>
            <a:ext cx="5184576"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dirty="0" smtClean="0"/>
              <a:t>EDF SEI - CCP du 31/05/2021</a:t>
            </a:r>
            <a:endParaRPr lang="fr-FR" dirty="0"/>
          </a:p>
        </p:txBody>
      </p:sp>
      <p:pic>
        <p:nvPicPr>
          <p:cNvPr id="7" name="Picture 8" descr="logo_EDF_sommaire"/>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527051" y="6165304"/>
            <a:ext cx="829733" cy="387897"/>
          </a:xfrm>
          <a:prstGeom prst="rect">
            <a:avLst/>
          </a:prstGeom>
          <a:noFill/>
          <a:ln w="9525">
            <a:noFill/>
            <a:miter lim="800000"/>
            <a:headEnd/>
            <a:tailEnd/>
          </a:ln>
        </p:spPr>
      </p:pic>
      <p:sp>
        <p:nvSpPr>
          <p:cNvPr id="8" name="ZoneTexte 7"/>
          <p:cNvSpPr txBox="1"/>
          <p:nvPr userDrawn="1"/>
        </p:nvSpPr>
        <p:spPr>
          <a:xfrm>
            <a:off x="11280576" y="6381328"/>
            <a:ext cx="371380" cy="153888"/>
          </a:xfrm>
          <a:prstGeom prst="rect">
            <a:avLst/>
          </a:prstGeom>
          <a:noFill/>
        </p:spPr>
        <p:txBody>
          <a:bodyPr wrap="none" lIns="36000" tIns="0" rIns="0" bIns="0" rtlCol="0" anchor="ctr" anchorCtr="0">
            <a:spAutoFit/>
          </a:bodyPr>
          <a:lstStyle/>
          <a:p>
            <a:r>
              <a:rPr lang="fr-FR" sz="1000" smtClean="0"/>
              <a:t>|  </a:t>
            </a:r>
            <a:fld id="{A4A6FBFB-9464-423D-8908-BCA7DB9DC592}" type="slidenum">
              <a:rPr lang="fr-FR" sz="1000" smtClean="0">
                <a:solidFill>
                  <a:schemeClr val="tx1"/>
                </a:solidFill>
                <a:latin typeface="Arial" pitchFamily="34" charset="0"/>
                <a:cs typeface="Arial" pitchFamily="34" charset="0"/>
              </a:rPr>
              <a:pPr/>
              <a:t>‹N°›</a:t>
            </a:fld>
            <a:endParaRPr lang="fr-FR" sz="1000">
              <a:solidFill>
                <a:schemeClr val="tx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778" r:id="rId3"/>
    <p:sldLayoutId id="2147483806" r:id="rId4"/>
    <p:sldLayoutId id="2147483845" r:id="rId5"/>
    <p:sldLayoutId id="2147483846" r:id="rId6"/>
  </p:sldLayoutIdLst>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6"/>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6"/>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6"/>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cre.fr/Documents/Appels-d-offres/appels-d-offres-portant-sur-la-realisation-et-l-exploitation-d-installations-de-production-d-electricite-a-partir-de-l-energie-solaire-et-situees-d"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cid:image005.jpg@01D7BEB6.2EC9A050" TargetMode="External"/><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sei-achats-energie@edf.fr" TargetMode="Externa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opendata-corse.edf.fr/pages/reseau-rapport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opendata-reunion.edf.fr/pages/reseau-rapports/"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opendata-reunion.edf.fr/pages/reseau-rapport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opendata-reunion.edf.fr/pages/reseau-rapport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Comite de concertation avec les producteurs</a:t>
            </a:r>
            <a:endParaRPr lang="fr-FR" dirty="0"/>
          </a:p>
        </p:txBody>
      </p:sp>
      <p:sp>
        <p:nvSpPr>
          <p:cNvPr id="4" name="Espace réservé du texte 3"/>
          <p:cNvSpPr>
            <a:spLocks noGrp="1"/>
          </p:cNvSpPr>
          <p:nvPr>
            <p:ph type="body" sz="quarter" idx="13"/>
          </p:nvPr>
        </p:nvSpPr>
        <p:spPr/>
        <p:txBody>
          <a:bodyPr/>
          <a:lstStyle/>
          <a:p>
            <a:r>
              <a:rPr lang="fr-FR" dirty="0" smtClean="0"/>
              <a:t>15 novembre 2021</a:t>
            </a:r>
            <a:endParaRPr lang="fr-FR" dirty="0"/>
          </a:p>
        </p:txBody>
      </p:sp>
    </p:spTree>
    <p:extLst>
      <p:ext uri="{BB962C8B-B14F-4D97-AF65-F5344CB8AC3E}">
        <p14:creationId xmlns:p14="http://schemas.microsoft.com/office/powerpoint/2010/main" val="667172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0"/>
          </p:nvPr>
        </p:nvSpPr>
        <p:spPr/>
        <p:txBody>
          <a:bodyPr>
            <a:normAutofit/>
          </a:bodyPr>
          <a:lstStyle/>
          <a:p>
            <a:pPr>
              <a:buNone/>
            </a:pPr>
            <a:r>
              <a:rPr lang="fr-FR" dirty="0" smtClean="0"/>
              <a:t>2 – </a:t>
            </a:r>
            <a:r>
              <a:rPr lang="en-US" dirty="0"/>
              <a:t>Point ARD BERE BT HTA</a:t>
            </a:r>
          </a:p>
        </p:txBody>
      </p:sp>
      <p:sp>
        <p:nvSpPr>
          <p:cNvPr id="6" name="Espace réservé du texte 5"/>
          <p:cNvSpPr>
            <a:spLocks noGrp="1"/>
          </p:cNvSpPr>
          <p:nvPr>
            <p:ph type="body" sz="half" idx="2"/>
          </p:nvPr>
        </p:nvSpPr>
        <p:spPr/>
        <p:txBody>
          <a:bodyPr/>
          <a:lstStyle/>
          <a:p>
            <a:endParaRPr lang="fr-FR" dirty="0"/>
          </a:p>
        </p:txBody>
      </p:sp>
    </p:spTree>
    <p:extLst>
      <p:ext uri="{BB962C8B-B14F-4D97-AF65-F5344CB8AC3E}">
        <p14:creationId xmlns:p14="http://schemas.microsoft.com/office/powerpoint/2010/main" val="3231653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1"/>
          <p:cNvSpPr txBox="1">
            <a:spLocks/>
          </p:cNvSpPr>
          <p:nvPr/>
        </p:nvSpPr>
        <p:spPr>
          <a:xfrm>
            <a:off x="-983942" y="0"/>
            <a:ext cx="13131646" cy="4564911"/>
          </a:xfrm>
          <a:prstGeom prst="rect">
            <a:avLst/>
          </a:prstGeom>
        </p:spPr>
        <p:txBody>
          <a:bodyPr lIns="1144800" anchor="t"/>
          <a:lstStyle>
            <a:lvl1pPr marL="0" indent="0" algn="l" rtl="0" eaLnBrk="1" fontAlgn="base" hangingPunct="1">
              <a:lnSpc>
                <a:spcPct val="150000"/>
              </a:lnSpc>
              <a:spcBef>
                <a:spcPts val="1800"/>
              </a:spcBef>
              <a:spcAft>
                <a:spcPct val="0"/>
              </a:spcAft>
              <a:buClr>
                <a:schemeClr val="folHlink"/>
              </a:buClr>
              <a:buFont typeface="Wingdings" pitchFamily="2" charset="2"/>
              <a:buNone/>
              <a:defRPr sz="1500" b="0" kern="1500" baseline="0">
                <a:solidFill>
                  <a:srgbClr val="737373"/>
                </a:solidFill>
                <a:latin typeface="Arial" panose="020B0604020202020204" pitchFamily="34" charset="0"/>
                <a:ea typeface="+mn-ea"/>
                <a:cs typeface="Arial" panose="020B0604020202020204" pitchFamily="34" charset="0"/>
              </a:defRPr>
            </a:lvl1pPr>
            <a:lvl2pPr marL="358775" indent="-179388" algn="l" rtl="0" eaLnBrk="1" fontAlgn="base" hangingPunct="1">
              <a:spcBef>
                <a:spcPts val="600"/>
              </a:spcBef>
              <a:spcAft>
                <a:spcPct val="0"/>
              </a:spcAft>
              <a:buClr>
                <a:schemeClr val="folHlink"/>
              </a:buClr>
              <a:buSzPct val="50000"/>
              <a:buFont typeface="Wingdings" pitchFamily="2" charset="2"/>
              <a:buChar char="¨"/>
              <a:defRPr sz="1600" kern="1200">
                <a:solidFill>
                  <a:schemeClr val="tx1"/>
                </a:solidFill>
                <a:latin typeface="+mn-lt"/>
                <a:ea typeface="+mn-ea"/>
                <a:cs typeface="+mn-cs"/>
              </a:defRPr>
            </a:lvl2pPr>
            <a:lvl3pPr marL="539750" indent="-179388" algn="l" rtl="0" eaLnBrk="1" fontAlgn="base" hangingPunct="1">
              <a:spcBef>
                <a:spcPts val="300"/>
              </a:spcBef>
              <a:spcAft>
                <a:spcPct val="0"/>
              </a:spcAft>
              <a:buClr>
                <a:schemeClr val="folHlink"/>
              </a:buClr>
              <a:buFont typeface="Arial" charset="0"/>
              <a:buChar char="•"/>
              <a:defRPr sz="1400" kern="1200">
                <a:solidFill>
                  <a:schemeClr val="tx1"/>
                </a:solidFill>
                <a:latin typeface="+mn-lt"/>
                <a:ea typeface="+mn-ea"/>
                <a:cs typeface="+mn-cs"/>
              </a:defRPr>
            </a:lvl3pPr>
            <a:lvl4pPr marL="719138" indent="-142875" algn="l" rtl="0" eaLnBrk="1" fontAlgn="base" hangingPunct="1">
              <a:spcBef>
                <a:spcPct val="0"/>
              </a:spcBef>
              <a:spcAft>
                <a:spcPct val="0"/>
              </a:spcAft>
              <a:buFont typeface="Arial" charset="0"/>
              <a:buChar char="–"/>
              <a:defRPr sz="1200" kern="1200">
                <a:solidFill>
                  <a:schemeClr val="tx1"/>
                </a:solidFill>
                <a:latin typeface="+mn-lt"/>
                <a:ea typeface="+mn-ea"/>
                <a:cs typeface="+mn-cs"/>
              </a:defRPr>
            </a:lvl4pPr>
            <a:lvl5pPr marL="863600" indent="-107950" algn="l" rtl="0" eaLnBrk="1" fontAlgn="base" hangingPunct="1">
              <a:spcBef>
                <a:spcPct val="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ctr">
              <a:spcBef>
                <a:spcPts val="1200"/>
              </a:spcBef>
            </a:pPr>
            <a:r>
              <a:rPr lang="fr-FR" sz="1400" b="1" kern="1200" dirty="0">
                <a:solidFill>
                  <a:schemeClr val="accent1"/>
                </a:solidFill>
                <a:latin typeface="Arial Black" panose="020B0A04020102020204" pitchFamily="34" charset="0"/>
              </a:rPr>
              <a:t>1</a:t>
            </a:r>
            <a:r>
              <a:rPr lang="fr-FR" sz="1400" b="1" kern="1200" dirty="0" smtClean="0">
                <a:solidFill>
                  <a:schemeClr val="accent1"/>
                </a:solidFill>
                <a:latin typeface="Arial Black" panose="020B0A04020102020204" pitchFamily="34" charset="0"/>
              </a:rPr>
              <a:t>.</a:t>
            </a:r>
            <a:r>
              <a:rPr lang="fr-FR" sz="1400" dirty="0" smtClean="0">
                <a:latin typeface="Arial Black" panose="020B0A04020102020204" pitchFamily="34" charset="0"/>
              </a:rPr>
              <a:t> </a:t>
            </a:r>
            <a:r>
              <a:rPr lang="fr-FR" sz="1400" dirty="0">
                <a:latin typeface="Arial Black" panose="020B0A04020102020204" pitchFamily="34" charset="0"/>
              </a:rPr>
              <a:t>Dynamique des </a:t>
            </a:r>
            <a:r>
              <a:rPr lang="fr-FR" sz="1400" dirty="0" smtClean="0">
                <a:latin typeface="Arial Black" panose="020B0A04020102020204" pitchFamily="34" charset="0"/>
              </a:rPr>
              <a:t>entrées en FA des nouvelles demandes </a:t>
            </a:r>
            <a:r>
              <a:rPr lang="fr-FR" sz="1400" dirty="0">
                <a:latin typeface="Arial Black" panose="020B0A04020102020204" pitchFamily="34" charset="0"/>
              </a:rPr>
              <a:t>de raccordement </a:t>
            </a:r>
            <a:r>
              <a:rPr lang="fr-FR" sz="1400" dirty="0" smtClean="0">
                <a:latin typeface="Arial Black" panose="020B0A04020102020204" pitchFamily="34" charset="0"/>
              </a:rPr>
              <a:t>SUP 36 </a:t>
            </a:r>
            <a:r>
              <a:rPr lang="fr-FR" sz="1400" dirty="0" err="1" smtClean="0">
                <a:latin typeface="Arial Black" panose="020B0A04020102020204" pitchFamily="34" charset="0"/>
              </a:rPr>
              <a:t>kVA</a:t>
            </a:r>
            <a:r>
              <a:rPr lang="fr-FR" sz="1400" dirty="0" smtClean="0">
                <a:latin typeface="Arial Black" panose="020B0A04020102020204" pitchFamily="34" charset="0"/>
              </a:rPr>
              <a:t> PROD (maj au 30 </a:t>
            </a:r>
            <a:r>
              <a:rPr lang="fr-FR" sz="1400" dirty="0" err="1" smtClean="0">
                <a:latin typeface="Arial Black" panose="020B0A04020102020204" pitchFamily="34" charset="0"/>
              </a:rPr>
              <a:t>oct</a:t>
            </a:r>
            <a:r>
              <a:rPr lang="fr-FR" sz="1400" dirty="0" smtClean="0">
                <a:latin typeface="Arial Black" panose="020B0A04020102020204" pitchFamily="34" charset="0"/>
              </a:rPr>
              <a:t> 2021)</a:t>
            </a:r>
            <a:endParaRPr lang="fr-FR" sz="1400" dirty="0">
              <a:latin typeface="Arial Black" panose="020B0A04020102020204" pitchFamily="34" charset="0"/>
            </a:endParaRPr>
          </a:p>
          <a:p>
            <a:pPr fontAlgn="ctr"/>
            <a:endParaRPr lang="fr-FR" sz="1800" dirty="0" smtClean="0"/>
          </a:p>
        </p:txBody>
      </p:sp>
      <p:sp>
        <p:nvSpPr>
          <p:cNvPr id="8" name="Rectangle 7"/>
          <p:cNvSpPr/>
          <p:nvPr/>
        </p:nvSpPr>
        <p:spPr>
          <a:xfrm>
            <a:off x="186537" y="852027"/>
            <a:ext cx="11093180" cy="5509200"/>
          </a:xfrm>
          <a:prstGeom prst="rect">
            <a:avLst/>
          </a:prstGeom>
          <a:solidFill>
            <a:schemeClr val="bg1"/>
          </a:solidFill>
        </p:spPr>
        <p:txBody>
          <a:bodyPr wrap="square">
            <a:spAutoFit/>
          </a:bodyPr>
          <a:lstStyle/>
          <a:p>
            <a:pPr marL="285750" indent="-285750" fontAlgn="ctr">
              <a:buFont typeface="Wingdings" panose="05000000000000000000" pitchFamily="2" charset="2"/>
              <a:buChar char="ü"/>
            </a:pPr>
            <a:r>
              <a:rPr lang="fr-FR" sz="1200" dirty="0"/>
              <a:t>Au </a:t>
            </a:r>
            <a:r>
              <a:rPr lang="fr-FR" sz="1200" dirty="0" smtClean="0"/>
              <a:t>30 octobre </a:t>
            </a:r>
            <a:r>
              <a:rPr lang="fr-FR" sz="1200" dirty="0"/>
              <a:t>l’ARD a </a:t>
            </a:r>
            <a:r>
              <a:rPr lang="fr-FR" sz="1200" dirty="0" smtClean="0"/>
              <a:t>validé 778 projets en </a:t>
            </a:r>
            <a:r>
              <a:rPr lang="fr-FR" sz="1200" dirty="0"/>
              <a:t>FA (contre </a:t>
            </a:r>
            <a:r>
              <a:rPr lang="fr-FR" sz="1200" dirty="0" smtClean="0"/>
              <a:t>611 </a:t>
            </a:r>
            <a:r>
              <a:rPr lang="fr-FR" sz="1200" dirty="0"/>
              <a:t>en </a:t>
            </a:r>
            <a:r>
              <a:rPr lang="fr-FR" sz="1200" dirty="0" smtClean="0"/>
              <a:t>octobre 2020) =&gt; +27% vs 2020 (+59% vs 2019)</a:t>
            </a:r>
          </a:p>
          <a:p>
            <a:pPr marL="285750" indent="-285750" fontAlgn="ctr">
              <a:buFont typeface="Wingdings" panose="05000000000000000000" pitchFamily="2" charset="2"/>
              <a:buChar char="ü"/>
            </a:pPr>
            <a:r>
              <a:rPr lang="fr-FR" sz="1200" dirty="0" smtClean="0"/>
              <a:t>A fin octobre le nombre de demandes a dépassé celui de l’année 2020 (748)</a:t>
            </a:r>
          </a:p>
          <a:p>
            <a:pPr marL="285750" indent="-285750" fontAlgn="ctr">
              <a:buFont typeface="Wingdings" panose="05000000000000000000" pitchFamily="2" charset="2"/>
              <a:buChar char="ü"/>
            </a:pPr>
            <a:endParaRPr lang="fr-FR" sz="1200" dirty="0" smtClean="0"/>
          </a:p>
          <a:p>
            <a:pPr marL="285750" indent="-285750" fontAlgn="ctr">
              <a:buFont typeface="Wingdings" panose="05000000000000000000" pitchFamily="2" charset="2"/>
              <a:buChar char="ü"/>
            </a:pPr>
            <a:r>
              <a:rPr lang="fr-FR" sz="1200" dirty="0" smtClean="0"/>
              <a:t>Nous avons enregistré en FA 251 nouvelles demandes au T3 (vs 211 au T3 2020) =&gt; +19% dont 20% de HTA</a:t>
            </a:r>
          </a:p>
          <a:p>
            <a:pPr marL="285750" indent="-285750" fontAlgn="ctr">
              <a:buFont typeface="Wingdings" panose="05000000000000000000" pitchFamily="2" charset="2"/>
              <a:buChar char="ü"/>
            </a:pPr>
            <a:r>
              <a:rPr lang="fr-FR" sz="1200" dirty="0" smtClean="0"/>
              <a:t>Octobre 2021 est du même niveau que l’année précédente</a:t>
            </a:r>
          </a:p>
          <a:p>
            <a:pPr marL="285750" indent="-285750" fontAlgn="ctr">
              <a:buFont typeface="Wingdings" panose="05000000000000000000" pitchFamily="2" charset="2"/>
              <a:buChar char="ü"/>
            </a:pPr>
            <a:endParaRPr lang="fr-FR" sz="1200" dirty="0"/>
          </a:p>
          <a:p>
            <a:pPr marL="285750" indent="-285750" fontAlgn="ctr">
              <a:buFont typeface="Wingdings" panose="05000000000000000000" pitchFamily="2" charset="2"/>
              <a:buChar char="ü"/>
            </a:pPr>
            <a:r>
              <a:rPr lang="fr-FR" sz="1200" dirty="0"/>
              <a:t>Depuis le début de l’année + de 80% des offres </a:t>
            </a:r>
            <a:r>
              <a:rPr lang="fr-FR" sz="1200" dirty="0" smtClean="0"/>
              <a:t>ont été envoyées dans </a:t>
            </a:r>
            <a:r>
              <a:rPr lang="fr-FR" sz="1200" dirty="0"/>
              <a:t>les </a:t>
            </a:r>
            <a:r>
              <a:rPr lang="fr-FR" sz="1200" dirty="0" smtClean="0"/>
              <a:t>délais aux producteurs</a:t>
            </a:r>
            <a:endParaRPr lang="fr-FR" sz="1200" dirty="0"/>
          </a:p>
          <a:p>
            <a:pPr marL="285750" indent="-285750" fontAlgn="ctr">
              <a:buFont typeface="Wingdings" panose="05000000000000000000" pitchFamily="2" charset="2"/>
              <a:buChar char="ü"/>
            </a:pPr>
            <a:r>
              <a:rPr lang="fr-FR" sz="1200" dirty="0"/>
              <a:t>En octobre 90% des offres (PTF et CRD) </a:t>
            </a:r>
            <a:r>
              <a:rPr lang="fr-FR" sz="1200" dirty="0" smtClean="0"/>
              <a:t>sont parvenues dans </a:t>
            </a:r>
            <a:r>
              <a:rPr lang="fr-FR" sz="1200" dirty="0"/>
              <a:t>les </a:t>
            </a:r>
            <a:r>
              <a:rPr lang="fr-FR" sz="1200" dirty="0" smtClean="0"/>
              <a:t>délais</a:t>
            </a:r>
            <a:endParaRPr lang="fr-FR" sz="1200" dirty="0"/>
          </a:p>
          <a:p>
            <a:pPr marL="285750" indent="-285750" fontAlgn="ctr">
              <a:buFont typeface="Wingdings" panose="05000000000000000000" pitchFamily="2" charset="2"/>
              <a:buChar char="ü"/>
            </a:pPr>
            <a:endParaRPr lang="fr-FR" sz="1200" dirty="0"/>
          </a:p>
          <a:p>
            <a:pPr marL="285750" indent="-285750" fontAlgn="ctr">
              <a:buFont typeface="Wingdings" panose="05000000000000000000" pitchFamily="2" charset="2"/>
              <a:buChar char="ü"/>
            </a:pPr>
            <a:endParaRPr lang="fr-FR" sz="1200" dirty="0" smtClean="0"/>
          </a:p>
          <a:p>
            <a:pPr marL="285750" indent="-285750" fontAlgn="ctr">
              <a:buFont typeface="Wingdings" panose="05000000000000000000" pitchFamily="2" charset="2"/>
              <a:buChar char="ü"/>
            </a:pPr>
            <a:endParaRPr lang="fr-FR" sz="1200" dirty="0"/>
          </a:p>
          <a:p>
            <a:pPr marL="285750" indent="-285750" fontAlgn="ctr">
              <a:buFont typeface="Wingdings" panose="05000000000000000000" pitchFamily="2" charset="2"/>
              <a:buChar char="ü"/>
            </a:pPr>
            <a:endParaRPr lang="fr-FR" sz="1200" dirty="0" smtClean="0"/>
          </a:p>
          <a:p>
            <a:pPr marL="285750" indent="-285750" fontAlgn="ctr">
              <a:buFont typeface="Wingdings" panose="05000000000000000000" pitchFamily="2" charset="2"/>
              <a:buChar char="ü"/>
            </a:pPr>
            <a:endParaRPr lang="fr-FR" sz="1200" dirty="0"/>
          </a:p>
          <a:p>
            <a:pPr marL="285750" indent="-285750" fontAlgn="ctr">
              <a:buFont typeface="Wingdings" panose="05000000000000000000" pitchFamily="2" charset="2"/>
              <a:buChar char="ü"/>
            </a:pPr>
            <a:endParaRPr lang="fr-FR" sz="1200" dirty="0" smtClean="0"/>
          </a:p>
          <a:p>
            <a:pPr marL="285750" indent="-285750" fontAlgn="ctr">
              <a:buFont typeface="Wingdings" panose="05000000000000000000" pitchFamily="2" charset="2"/>
              <a:buChar char="ü"/>
            </a:pPr>
            <a:endParaRPr lang="fr-FR" sz="1200" dirty="0"/>
          </a:p>
          <a:p>
            <a:pPr marL="285750" indent="-285750" fontAlgn="ctr">
              <a:buFont typeface="Wingdings" panose="05000000000000000000" pitchFamily="2" charset="2"/>
              <a:buChar char="ü"/>
            </a:pPr>
            <a:endParaRPr lang="fr-FR" sz="1200" dirty="0" smtClean="0"/>
          </a:p>
          <a:p>
            <a:pPr marL="285750" indent="-285750" fontAlgn="ctr">
              <a:buFont typeface="Wingdings" panose="05000000000000000000" pitchFamily="2" charset="2"/>
              <a:buChar char="ü"/>
            </a:pPr>
            <a:endParaRPr lang="fr-FR" sz="1200" dirty="0"/>
          </a:p>
          <a:p>
            <a:pPr marL="285750" indent="-285750" fontAlgn="ctr">
              <a:buFont typeface="Wingdings" panose="05000000000000000000" pitchFamily="2" charset="2"/>
              <a:buChar char="ü"/>
            </a:pPr>
            <a:endParaRPr lang="fr-FR" sz="1200" dirty="0" smtClean="0"/>
          </a:p>
          <a:p>
            <a:pPr marL="285750" indent="-285750" fontAlgn="ctr">
              <a:buFont typeface="Wingdings" panose="05000000000000000000" pitchFamily="2" charset="2"/>
              <a:buChar char="ü"/>
            </a:pPr>
            <a:endParaRPr lang="fr-FR" sz="1200" dirty="0"/>
          </a:p>
          <a:p>
            <a:pPr marL="285750" indent="-285750" fontAlgn="ctr">
              <a:buFont typeface="Wingdings" panose="05000000000000000000" pitchFamily="2" charset="2"/>
              <a:buChar char="ü"/>
            </a:pPr>
            <a:endParaRPr lang="fr-FR" sz="1200" dirty="0" smtClean="0"/>
          </a:p>
          <a:p>
            <a:pPr marL="285750" indent="-285750" fontAlgn="ctr">
              <a:buFont typeface="Wingdings" panose="05000000000000000000" pitchFamily="2" charset="2"/>
              <a:buChar char="ü"/>
            </a:pPr>
            <a:endParaRPr lang="fr-FR" sz="1200" dirty="0"/>
          </a:p>
          <a:p>
            <a:pPr marL="285750" indent="-285750" fontAlgn="ctr">
              <a:buFont typeface="Wingdings" panose="05000000000000000000" pitchFamily="2" charset="2"/>
              <a:buChar char="ü"/>
            </a:pPr>
            <a:endParaRPr lang="fr-FR" sz="1200" dirty="0" smtClean="0"/>
          </a:p>
          <a:p>
            <a:pPr marL="285750" indent="-285750" fontAlgn="ctr">
              <a:buFont typeface="Wingdings" panose="05000000000000000000" pitchFamily="2" charset="2"/>
              <a:buChar char="ü"/>
            </a:pPr>
            <a:endParaRPr lang="fr-FR" sz="1200" dirty="0"/>
          </a:p>
          <a:p>
            <a:pPr marL="285750" indent="-285750" fontAlgn="ctr">
              <a:buFont typeface="Wingdings" panose="05000000000000000000" pitchFamily="2" charset="2"/>
              <a:buChar char="ü"/>
            </a:pPr>
            <a:endParaRPr lang="fr-FR" sz="1200" dirty="0" smtClean="0"/>
          </a:p>
          <a:p>
            <a:pPr marL="285750" indent="-285750" fontAlgn="ctr">
              <a:buFont typeface="Wingdings" panose="05000000000000000000" pitchFamily="2" charset="2"/>
              <a:buChar char="ü"/>
            </a:pPr>
            <a:endParaRPr lang="fr-FR" sz="1200" dirty="0"/>
          </a:p>
          <a:p>
            <a:pPr marL="285750" indent="-285750" fontAlgn="ctr">
              <a:buFont typeface="Wingdings" panose="05000000000000000000" pitchFamily="2" charset="2"/>
              <a:buChar char="ü"/>
            </a:pPr>
            <a:endParaRPr lang="fr-FR" sz="1200" dirty="0" smtClean="0"/>
          </a:p>
          <a:p>
            <a:pPr fontAlgn="ctr"/>
            <a:endParaRPr lang="fr-FR" sz="1400" dirty="0"/>
          </a:p>
          <a:p>
            <a:pPr fontAlgn="ctr"/>
            <a:endParaRPr lang="fr-FR" sz="1400" dirty="0"/>
          </a:p>
        </p:txBody>
      </p:sp>
      <p:sp>
        <p:nvSpPr>
          <p:cNvPr id="5" name="Espace réservé du pied de page 4"/>
          <p:cNvSpPr>
            <a:spLocks noGrp="1"/>
          </p:cNvSpPr>
          <p:nvPr>
            <p:ph type="ftr" sz="quarter" idx="4294967295"/>
          </p:nvPr>
        </p:nvSpPr>
        <p:spPr>
          <a:xfrm>
            <a:off x="6096000" y="6381750"/>
            <a:ext cx="5183717" cy="153988"/>
          </a:xfrm>
          <a:prstGeom prst="rect">
            <a:avLst/>
          </a:prstGeom>
        </p:spPr>
        <p:txBody>
          <a:bodyPr/>
          <a:lstStyle/>
          <a:p>
            <a:r>
              <a:rPr lang="fr-FR" dirty="0" smtClean="0"/>
              <a:t>Systèmes Énergétiques Insulaires</a:t>
            </a:r>
            <a:endParaRPr lang="fr-FR" dirty="0"/>
          </a:p>
        </p:txBody>
      </p:sp>
      <p:sp>
        <p:nvSpPr>
          <p:cNvPr id="12" name="Rectangle 6"/>
          <p:cNvSpPr>
            <a:spLocks noChangeArrowheads="1"/>
          </p:cNvSpPr>
          <p:nvPr/>
        </p:nvSpPr>
        <p:spPr bwMode="auto">
          <a:xfrm>
            <a:off x="99753" y="7052864"/>
            <a:ext cx="27122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1F497D"/>
                </a:solidFill>
                <a:effectLst/>
                <a:latin typeface="Arial" panose="020B0604020202020204" pitchFamily="34" charset="0"/>
                <a:ea typeface="Calibri" panose="020F0502020204030204" pitchFamily="34" charset="0"/>
              </a:rPr>
              <a:t>. </a:t>
            </a:r>
            <a:endParaRPr kumimoji="0" lang="fr-FR" altLang="fr-FR"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13" name="Image 12"/>
          <p:cNvPicPr>
            <a:picLocks noChangeAspect="1"/>
          </p:cNvPicPr>
          <p:nvPr/>
        </p:nvPicPr>
        <p:blipFill>
          <a:blip r:embed="rId2"/>
          <a:stretch>
            <a:fillRect/>
          </a:stretch>
        </p:blipFill>
        <p:spPr>
          <a:xfrm>
            <a:off x="510918" y="2783086"/>
            <a:ext cx="5585082" cy="2932336"/>
          </a:xfrm>
          <a:prstGeom prst="rect">
            <a:avLst/>
          </a:prstGeom>
        </p:spPr>
      </p:pic>
      <p:pic>
        <p:nvPicPr>
          <p:cNvPr id="14" name="Image 13"/>
          <p:cNvPicPr>
            <a:picLocks noChangeAspect="1"/>
          </p:cNvPicPr>
          <p:nvPr/>
        </p:nvPicPr>
        <p:blipFill>
          <a:blip r:embed="rId3"/>
          <a:stretch>
            <a:fillRect/>
          </a:stretch>
        </p:blipFill>
        <p:spPr>
          <a:xfrm>
            <a:off x="6317337" y="2783086"/>
            <a:ext cx="5819048" cy="2914286"/>
          </a:xfrm>
          <a:prstGeom prst="rect">
            <a:avLst/>
          </a:prstGeom>
        </p:spPr>
      </p:pic>
    </p:spTree>
    <p:extLst>
      <p:ext uri="{BB962C8B-B14F-4D97-AF65-F5344CB8AC3E}">
        <p14:creationId xmlns:p14="http://schemas.microsoft.com/office/powerpoint/2010/main" val="1060977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1"/>
          <p:cNvSpPr txBox="1">
            <a:spLocks/>
          </p:cNvSpPr>
          <p:nvPr/>
        </p:nvSpPr>
        <p:spPr>
          <a:xfrm>
            <a:off x="-939646" y="-8629"/>
            <a:ext cx="13131646" cy="4564911"/>
          </a:xfrm>
          <a:prstGeom prst="rect">
            <a:avLst/>
          </a:prstGeom>
        </p:spPr>
        <p:txBody>
          <a:bodyPr lIns="1144800" anchor="t"/>
          <a:lstStyle>
            <a:lvl1pPr marL="0" indent="0" algn="l" rtl="0" eaLnBrk="1" fontAlgn="base" hangingPunct="1">
              <a:lnSpc>
                <a:spcPct val="150000"/>
              </a:lnSpc>
              <a:spcBef>
                <a:spcPts val="1800"/>
              </a:spcBef>
              <a:spcAft>
                <a:spcPct val="0"/>
              </a:spcAft>
              <a:buClr>
                <a:schemeClr val="folHlink"/>
              </a:buClr>
              <a:buFont typeface="Wingdings" pitchFamily="2" charset="2"/>
              <a:buNone/>
              <a:defRPr sz="1500" b="0" kern="1500" baseline="0">
                <a:solidFill>
                  <a:srgbClr val="737373"/>
                </a:solidFill>
                <a:latin typeface="Arial" panose="020B0604020202020204" pitchFamily="34" charset="0"/>
                <a:ea typeface="+mn-ea"/>
                <a:cs typeface="Arial" panose="020B0604020202020204" pitchFamily="34" charset="0"/>
              </a:defRPr>
            </a:lvl1pPr>
            <a:lvl2pPr marL="358775" indent="-179388" algn="l" rtl="0" eaLnBrk="1" fontAlgn="base" hangingPunct="1">
              <a:spcBef>
                <a:spcPts val="600"/>
              </a:spcBef>
              <a:spcAft>
                <a:spcPct val="0"/>
              </a:spcAft>
              <a:buClr>
                <a:schemeClr val="folHlink"/>
              </a:buClr>
              <a:buSzPct val="50000"/>
              <a:buFont typeface="Wingdings" pitchFamily="2" charset="2"/>
              <a:buChar char="¨"/>
              <a:defRPr sz="1600" kern="1200">
                <a:solidFill>
                  <a:schemeClr val="tx1"/>
                </a:solidFill>
                <a:latin typeface="+mn-lt"/>
                <a:ea typeface="+mn-ea"/>
                <a:cs typeface="+mn-cs"/>
              </a:defRPr>
            </a:lvl2pPr>
            <a:lvl3pPr marL="539750" indent="-179388" algn="l" rtl="0" eaLnBrk="1" fontAlgn="base" hangingPunct="1">
              <a:spcBef>
                <a:spcPts val="300"/>
              </a:spcBef>
              <a:spcAft>
                <a:spcPct val="0"/>
              </a:spcAft>
              <a:buClr>
                <a:schemeClr val="folHlink"/>
              </a:buClr>
              <a:buFont typeface="Arial" charset="0"/>
              <a:buChar char="•"/>
              <a:defRPr sz="1400" kern="1200">
                <a:solidFill>
                  <a:schemeClr val="tx1"/>
                </a:solidFill>
                <a:latin typeface="+mn-lt"/>
                <a:ea typeface="+mn-ea"/>
                <a:cs typeface="+mn-cs"/>
              </a:defRPr>
            </a:lvl3pPr>
            <a:lvl4pPr marL="719138" indent="-142875" algn="l" rtl="0" eaLnBrk="1" fontAlgn="base" hangingPunct="1">
              <a:spcBef>
                <a:spcPct val="0"/>
              </a:spcBef>
              <a:spcAft>
                <a:spcPct val="0"/>
              </a:spcAft>
              <a:buFont typeface="Arial" charset="0"/>
              <a:buChar char="–"/>
              <a:defRPr sz="1200" kern="1200">
                <a:solidFill>
                  <a:schemeClr val="tx1"/>
                </a:solidFill>
                <a:latin typeface="+mn-lt"/>
                <a:ea typeface="+mn-ea"/>
                <a:cs typeface="+mn-cs"/>
              </a:defRPr>
            </a:lvl4pPr>
            <a:lvl5pPr marL="863600" indent="-107950" algn="l" rtl="0" eaLnBrk="1" fontAlgn="base" hangingPunct="1">
              <a:spcBef>
                <a:spcPct val="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ctr">
              <a:spcBef>
                <a:spcPts val="1200"/>
              </a:spcBef>
            </a:pPr>
            <a:r>
              <a:rPr lang="fr-FR" sz="1400" b="1" kern="1200" dirty="0">
                <a:solidFill>
                  <a:schemeClr val="accent1"/>
                </a:solidFill>
                <a:latin typeface="Arial Black" panose="020B0A04020102020204" pitchFamily="34" charset="0"/>
              </a:rPr>
              <a:t>1</a:t>
            </a:r>
            <a:r>
              <a:rPr lang="fr-FR" sz="1400" b="1" kern="1200" dirty="0" smtClean="0">
                <a:solidFill>
                  <a:schemeClr val="accent1"/>
                </a:solidFill>
                <a:latin typeface="Arial Black" panose="020B0A04020102020204" pitchFamily="34" charset="0"/>
              </a:rPr>
              <a:t>.</a:t>
            </a:r>
            <a:r>
              <a:rPr lang="fr-FR" sz="1400" dirty="0" smtClean="0">
                <a:latin typeface="Arial Black" panose="020B0A04020102020204" pitchFamily="34" charset="0"/>
              </a:rPr>
              <a:t> </a:t>
            </a:r>
            <a:r>
              <a:rPr lang="fr-FR" sz="1400" dirty="0">
                <a:latin typeface="Arial Black" panose="020B0A04020102020204" pitchFamily="34" charset="0"/>
              </a:rPr>
              <a:t>Dynamique </a:t>
            </a:r>
            <a:r>
              <a:rPr lang="fr-FR" sz="1400" dirty="0" smtClean="0">
                <a:latin typeface="Arial Black" panose="020B0A04020102020204" pitchFamily="34" charset="0"/>
              </a:rPr>
              <a:t>par centre des entrées en FA des demandes </a:t>
            </a:r>
            <a:r>
              <a:rPr lang="fr-FR" sz="1400" dirty="0">
                <a:latin typeface="Arial Black" panose="020B0A04020102020204" pitchFamily="34" charset="0"/>
              </a:rPr>
              <a:t>de raccordement </a:t>
            </a:r>
            <a:r>
              <a:rPr lang="fr-FR" sz="1400" dirty="0" smtClean="0">
                <a:latin typeface="Arial Black" panose="020B0A04020102020204" pitchFamily="34" charset="0"/>
              </a:rPr>
              <a:t>SUP 36 </a:t>
            </a:r>
            <a:r>
              <a:rPr lang="fr-FR" sz="1400" dirty="0" err="1" smtClean="0">
                <a:latin typeface="Arial Black" panose="020B0A04020102020204" pitchFamily="34" charset="0"/>
              </a:rPr>
              <a:t>kVA</a:t>
            </a:r>
            <a:r>
              <a:rPr lang="fr-FR" sz="1400" dirty="0" smtClean="0">
                <a:latin typeface="Arial Black" panose="020B0A04020102020204" pitchFamily="34" charset="0"/>
              </a:rPr>
              <a:t> PROD </a:t>
            </a:r>
            <a:r>
              <a:rPr lang="fr-FR" sz="1400" dirty="0">
                <a:latin typeface="Arial Black" panose="020B0A04020102020204" pitchFamily="34" charset="0"/>
              </a:rPr>
              <a:t>(maj au 30 </a:t>
            </a:r>
            <a:r>
              <a:rPr lang="fr-FR" sz="1400" dirty="0" err="1" smtClean="0">
                <a:latin typeface="Arial Black" panose="020B0A04020102020204" pitchFamily="34" charset="0"/>
              </a:rPr>
              <a:t>oct</a:t>
            </a:r>
            <a:r>
              <a:rPr lang="fr-FR" sz="1400" dirty="0" smtClean="0">
                <a:latin typeface="Arial Black" panose="020B0A04020102020204" pitchFamily="34" charset="0"/>
              </a:rPr>
              <a:t> </a:t>
            </a:r>
            <a:r>
              <a:rPr lang="fr-FR" sz="1400" dirty="0">
                <a:latin typeface="Arial Black" panose="020B0A04020102020204" pitchFamily="34" charset="0"/>
              </a:rPr>
              <a:t>2021)</a:t>
            </a:r>
          </a:p>
          <a:p>
            <a:pPr fontAlgn="ctr"/>
            <a:endParaRPr lang="fr-FR" sz="1800" dirty="0" smtClean="0"/>
          </a:p>
        </p:txBody>
      </p:sp>
      <p:sp>
        <p:nvSpPr>
          <p:cNvPr id="8" name="Rectangle 7"/>
          <p:cNvSpPr/>
          <p:nvPr/>
        </p:nvSpPr>
        <p:spPr>
          <a:xfrm>
            <a:off x="237414" y="636056"/>
            <a:ext cx="5314299" cy="2523768"/>
          </a:xfrm>
          <a:prstGeom prst="rect">
            <a:avLst/>
          </a:prstGeom>
          <a:solidFill>
            <a:schemeClr val="bg1"/>
          </a:solidFill>
        </p:spPr>
        <p:txBody>
          <a:bodyPr wrap="square">
            <a:spAutoFit/>
          </a:bodyPr>
          <a:lstStyle/>
          <a:p>
            <a:pPr fontAlgn="ctr"/>
            <a:r>
              <a:rPr lang="fr-FR" sz="1200" dirty="0"/>
              <a:t>Au </a:t>
            </a:r>
            <a:r>
              <a:rPr lang="fr-FR" sz="1200" dirty="0" smtClean="0"/>
              <a:t>30 octobre </a:t>
            </a:r>
            <a:r>
              <a:rPr lang="fr-FR" sz="1200" dirty="0"/>
              <a:t>:</a:t>
            </a:r>
          </a:p>
          <a:p>
            <a:pPr marL="285750" indent="-285750" fontAlgn="ctr">
              <a:buFont typeface="Wingdings" panose="05000000000000000000" pitchFamily="2" charset="2"/>
              <a:buChar char="ü"/>
            </a:pPr>
            <a:endParaRPr lang="fr-FR" sz="1200" dirty="0"/>
          </a:p>
          <a:p>
            <a:pPr marL="285750" indent="-285750" fontAlgn="ctr">
              <a:buFont typeface="Wingdings" panose="05000000000000000000" pitchFamily="2" charset="2"/>
              <a:buChar char="ü"/>
            </a:pPr>
            <a:r>
              <a:rPr lang="fr-FR" sz="1200" dirty="0" smtClean="0"/>
              <a:t>Hausse toujours forte des nouveaux projets à la Réunion qui capte 26% des demandes de </a:t>
            </a:r>
            <a:r>
              <a:rPr lang="fr-FR" sz="1200" dirty="0"/>
              <a:t>SEI </a:t>
            </a:r>
            <a:r>
              <a:rPr lang="fr-FR" sz="1200" dirty="0" smtClean="0"/>
              <a:t>(+17% au total / à 2020)</a:t>
            </a:r>
            <a:endParaRPr lang="fr-FR" sz="1200" dirty="0"/>
          </a:p>
          <a:p>
            <a:pPr marL="285750" indent="-285750" fontAlgn="ctr">
              <a:buFont typeface="Wingdings" panose="05000000000000000000" pitchFamily="2" charset="2"/>
              <a:buChar char="ü"/>
            </a:pPr>
            <a:endParaRPr lang="fr-FR" sz="1200" dirty="0"/>
          </a:p>
          <a:p>
            <a:pPr marL="285750" indent="-285750" fontAlgn="ctr">
              <a:buFont typeface="Wingdings" panose="05000000000000000000" pitchFamily="2" charset="2"/>
              <a:buChar char="ü"/>
            </a:pPr>
            <a:r>
              <a:rPr lang="fr-FR" sz="1200" dirty="0"/>
              <a:t>Forte dynamique en Corse qui a </a:t>
            </a:r>
            <a:r>
              <a:rPr lang="fr-FR" sz="1200" dirty="0" smtClean="0"/>
              <a:t>doublé son nombre de nouvelles demandes au T3 (+16% depuis le début de l’année / 2020)</a:t>
            </a:r>
          </a:p>
          <a:p>
            <a:pPr marL="285750" indent="-285750" fontAlgn="ctr">
              <a:buFont typeface="Wingdings" panose="05000000000000000000" pitchFamily="2" charset="2"/>
              <a:buChar char="ü"/>
            </a:pPr>
            <a:endParaRPr lang="fr-FR" sz="1200" dirty="0"/>
          </a:p>
          <a:p>
            <a:pPr marL="285750" indent="-285750" fontAlgn="ctr">
              <a:buFont typeface="Wingdings" panose="05000000000000000000" pitchFamily="2" charset="2"/>
              <a:buChar char="ü"/>
            </a:pPr>
            <a:r>
              <a:rPr lang="fr-FR" sz="1200" dirty="0"/>
              <a:t>A</a:t>
            </a:r>
            <a:r>
              <a:rPr lang="fr-FR" sz="1200" dirty="0" smtClean="0"/>
              <a:t> fin T3 la Guadeloupe a dépassé son niveau de 2020</a:t>
            </a:r>
          </a:p>
          <a:p>
            <a:pPr marL="285750" indent="-285750" fontAlgn="ctr">
              <a:buFont typeface="Wingdings" panose="05000000000000000000" pitchFamily="2" charset="2"/>
              <a:buChar char="ü"/>
            </a:pPr>
            <a:endParaRPr lang="fr-FR" sz="1200" dirty="0"/>
          </a:p>
          <a:p>
            <a:pPr marL="285750" indent="-285750" fontAlgn="ctr">
              <a:buFont typeface="Wingdings" panose="05000000000000000000" pitchFamily="2" charset="2"/>
              <a:buChar char="ü"/>
            </a:pPr>
            <a:r>
              <a:rPr lang="fr-FR" sz="1200" dirty="0" smtClean="0"/>
              <a:t>Depuis le T2 La </a:t>
            </a:r>
            <a:r>
              <a:rPr lang="fr-FR" sz="1200" dirty="0"/>
              <a:t>Martinique </a:t>
            </a:r>
            <a:r>
              <a:rPr lang="fr-FR" sz="1200" dirty="0" smtClean="0"/>
              <a:t>est au-dessus du trend de 2020 (19% vs 2020). Constat quasi identique pour la Guyane</a:t>
            </a:r>
            <a:endParaRPr lang="fr-FR" sz="1400" dirty="0"/>
          </a:p>
          <a:p>
            <a:pPr fontAlgn="ctr"/>
            <a:endParaRPr lang="fr-FR" sz="1400" dirty="0"/>
          </a:p>
        </p:txBody>
      </p:sp>
      <p:sp>
        <p:nvSpPr>
          <p:cNvPr id="5" name="Espace réservé du pied de page 4"/>
          <p:cNvSpPr>
            <a:spLocks noGrp="1"/>
          </p:cNvSpPr>
          <p:nvPr>
            <p:ph type="ftr" sz="quarter" idx="4294967295"/>
          </p:nvPr>
        </p:nvSpPr>
        <p:spPr>
          <a:xfrm>
            <a:off x="6096000" y="6381750"/>
            <a:ext cx="5183717" cy="153988"/>
          </a:xfrm>
          <a:prstGeom prst="rect">
            <a:avLst/>
          </a:prstGeom>
        </p:spPr>
        <p:txBody>
          <a:bodyPr/>
          <a:lstStyle/>
          <a:p>
            <a:r>
              <a:rPr lang="fr-FR" dirty="0" smtClean="0"/>
              <a:t>Systèmes Énergétiques Insulaires</a:t>
            </a:r>
            <a:endParaRPr lang="fr-FR" dirty="0"/>
          </a:p>
        </p:txBody>
      </p:sp>
      <p:pic>
        <p:nvPicPr>
          <p:cNvPr id="10" name="Image 9"/>
          <p:cNvPicPr>
            <a:picLocks noChangeAspect="1"/>
          </p:cNvPicPr>
          <p:nvPr/>
        </p:nvPicPr>
        <p:blipFill>
          <a:blip r:embed="rId2"/>
          <a:stretch>
            <a:fillRect/>
          </a:stretch>
        </p:blipFill>
        <p:spPr>
          <a:xfrm>
            <a:off x="3472076" y="4041435"/>
            <a:ext cx="3077624" cy="2149493"/>
          </a:xfrm>
          <a:prstGeom prst="rect">
            <a:avLst/>
          </a:prstGeom>
        </p:spPr>
      </p:pic>
      <p:pic>
        <p:nvPicPr>
          <p:cNvPr id="11" name="Image 10"/>
          <p:cNvPicPr>
            <a:picLocks noChangeAspect="1"/>
          </p:cNvPicPr>
          <p:nvPr/>
        </p:nvPicPr>
        <p:blipFill>
          <a:blip r:embed="rId3"/>
          <a:stretch>
            <a:fillRect/>
          </a:stretch>
        </p:blipFill>
        <p:spPr>
          <a:xfrm>
            <a:off x="111510" y="4041436"/>
            <a:ext cx="3205313" cy="2149493"/>
          </a:xfrm>
          <a:prstGeom prst="rect">
            <a:avLst/>
          </a:prstGeom>
        </p:spPr>
      </p:pic>
      <p:pic>
        <p:nvPicPr>
          <p:cNvPr id="2" name="Image 1"/>
          <p:cNvPicPr>
            <a:picLocks noChangeAspect="1"/>
          </p:cNvPicPr>
          <p:nvPr/>
        </p:nvPicPr>
        <p:blipFill>
          <a:blip r:embed="rId4"/>
          <a:stretch>
            <a:fillRect/>
          </a:stretch>
        </p:blipFill>
        <p:spPr>
          <a:xfrm>
            <a:off x="6549700" y="497647"/>
            <a:ext cx="5219048" cy="3180952"/>
          </a:xfrm>
          <a:prstGeom prst="rect">
            <a:avLst/>
          </a:prstGeom>
        </p:spPr>
      </p:pic>
      <p:pic>
        <p:nvPicPr>
          <p:cNvPr id="3" name="Image 2"/>
          <p:cNvPicPr>
            <a:picLocks noChangeAspect="1"/>
          </p:cNvPicPr>
          <p:nvPr/>
        </p:nvPicPr>
        <p:blipFill>
          <a:blip r:embed="rId5"/>
          <a:stretch>
            <a:fillRect/>
          </a:stretch>
        </p:blipFill>
        <p:spPr>
          <a:xfrm>
            <a:off x="7736211" y="3945262"/>
            <a:ext cx="3676190" cy="2590476"/>
          </a:xfrm>
          <a:prstGeom prst="rect">
            <a:avLst/>
          </a:prstGeom>
        </p:spPr>
      </p:pic>
    </p:spTree>
    <p:extLst>
      <p:ext uri="{BB962C8B-B14F-4D97-AF65-F5344CB8AC3E}">
        <p14:creationId xmlns:p14="http://schemas.microsoft.com/office/powerpoint/2010/main" val="1417784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1"/>
          <p:cNvSpPr txBox="1">
            <a:spLocks/>
          </p:cNvSpPr>
          <p:nvPr/>
        </p:nvSpPr>
        <p:spPr>
          <a:xfrm>
            <a:off x="-939646" y="-8629"/>
            <a:ext cx="13131646" cy="4564911"/>
          </a:xfrm>
          <a:prstGeom prst="rect">
            <a:avLst/>
          </a:prstGeom>
        </p:spPr>
        <p:txBody>
          <a:bodyPr lIns="1144800" anchor="t"/>
          <a:lstStyle>
            <a:lvl1pPr marL="0" indent="0" algn="l" rtl="0" eaLnBrk="1" fontAlgn="base" hangingPunct="1">
              <a:lnSpc>
                <a:spcPct val="150000"/>
              </a:lnSpc>
              <a:spcBef>
                <a:spcPts val="1800"/>
              </a:spcBef>
              <a:spcAft>
                <a:spcPct val="0"/>
              </a:spcAft>
              <a:buClr>
                <a:schemeClr val="folHlink"/>
              </a:buClr>
              <a:buFont typeface="Wingdings" pitchFamily="2" charset="2"/>
              <a:buNone/>
              <a:defRPr sz="1500" b="0" kern="1500" baseline="0">
                <a:solidFill>
                  <a:srgbClr val="737373"/>
                </a:solidFill>
                <a:latin typeface="Arial" panose="020B0604020202020204" pitchFamily="34" charset="0"/>
                <a:ea typeface="+mn-ea"/>
                <a:cs typeface="Arial" panose="020B0604020202020204" pitchFamily="34" charset="0"/>
              </a:defRPr>
            </a:lvl1pPr>
            <a:lvl2pPr marL="358775" indent="-179388" algn="l" rtl="0" eaLnBrk="1" fontAlgn="base" hangingPunct="1">
              <a:spcBef>
                <a:spcPts val="600"/>
              </a:spcBef>
              <a:spcAft>
                <a:spcPct val="0"/>
              </a:spcAft>
              <a:buClr>
                <a:schemeClr val="folHlink"/>
              </a:buClr>
              <a:buSzPct val="50000"/>
              <a:buFont typeface="Wingdings" pitchFamily="2" charset="2"/>
              <a:buChar char="¨"/>
              <a:defRPr sz="1600" kern="1200">
                <a:solidFill>
                  <a:schemeClr val="tx1"/>
                </a:solidFill>
                <a:latin typeface="+mn-lt"/>
                <a:ea typeface="+mn-ea"/>
                <a:cs typeface="+mn-cs"/>
              </a:defRPr>
            </a:lvl2pPr>
            <a:lvl3pPr marL="539750" indent="-179388" algn="l" rtl="0" eaLnBrk="1" fontAlgn="base" hangingPunct="1">
              <a:spcBef>
                <a:spcPts val="300"/>
              </a:spcBef>
              <a:spcAft>
                <a:spcPct val="0"/>
              </a:spcAft>
              <a:buClr>
                <a:schemeClr val="folHlink"/>
              </a:buClr>
              <a:buFont typeface="Arial" charset="0"/>
              <a:buChar char="•"/>
              <a:defRPr sz="1400" kern="1200">
                <a:solidFill>
                  <a:schemeClr val="tx1"/>
                </a:solidFill>
                <a:latin typeface="+mn-lt"/>
                <a:ea typeface="+mn-ea"/>
                <a:cs typeface="+mn-cs"/>
              </a:defRPr>
            </a:lvl3pPr>
            <a:lvl4pPr marL="719138" indent="-142875" algn="l" rtl="0" eaLnBrk="1" fontAlgn="base" hangingPunct="1">
              <a:spcBef>
                <a:spcPct val="0"/>
              </a:spcBef>
              <a:spcAft>
                <a:spcPct val="0"/>
              </a:spcAft>
              <a:buFont typeface="Arial" charset="0"/>
              <a:buChar char="–"/>
              <a:defRPr sz="1200" kern="1200">
                <a:solidFill>
                  <a:schemeClr val="tx1"/>
                </a:solidFill>
                <a:latin typeface="+mn-lt"/>
                <a:ea typeface="+mn-ea"/>
                <a:cs typeface="+mn-cs"/>
              </a:defRPr>
            </a:lvl4pPr>
            <a:lvl5pPr marL="863600" indent="-107950" algn="l" rtl="0" eaLnBrk="1" fontAlgn="base" hangingPunct="1">
              <a:spcBef>
                <a:spcPct val="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ctr">
              <a:spcBef>
                <a:spcPts val="1200"/>
              </a:spcBef>
            </a:pPr>
            <a:r>
              <a:rPr lang="fr-FR" sz="1400" b="1" kern="1200" dirty="0">
                <a:solidFill>
                  <a:schemeClr val="accent1"/>
                </a:solidFill>
                <a:latin typeface="Arial Black" panose="020B0A04020102020204" pitchFamily="34" charset="0"/>
              </a:rPr>
              <a:t>1</a:t>
            </a:r>
            <a:r>
              <a:rPr lang="fr-FR" sz="1400" b="1" kern="1200" dirty="0" smtClean="0">
                <a:solidFill>
                  <a:schemeClr val="accent1"/>
                </a:solidFill>
                <a:latin typeface="Arial Black" panose="020B0A04020102020204" pitchFamily="34" charset="0"/>
              </a:rPr>
              <a:t>.</a:t>
            </a:r>
            <a:r>
              <a:rPr lang="fr-FR" sz="1400" dirty="0" smtClean="0">
                <a:latin typeface="Arial Black" panose="020B0A04020102020204" pitchFamily="34" charset="0"/>
              </a:rPr>
              <a:t> </a:t>
            </a:r>
            <a:r>
              <a:rPr lang="fr-FR" sz="1400" dirty="0">
                <a:latin typeface="Arial Black" panose="020B0A04020102020204" pitchFamily="34" charset="0"/>
              </a:rPr>
              <a:t>Dynamique </a:t>
            </a:r>
            <a:r>
              <a:rPr lang="fr-FR" sz="1400" dirty="0" smtClean="0">
                <a:latin typeface="Arial Black" panose="020B0A04020102020204" pitchFamily="34" charset="0"/>
              </a:rPr>
              <a:t>par centre des entrées en FA des demandes </a:t>
            </a:r>
            <a:r>
              <a:rPr lang="fr-FR" sz="1400" dirty="0">
                <a:latin typeface="Arial Black" panose="020B0A04020102020204" pitchFamily="34" charset="0"/>
              </a:rPr>
              <a:t>de raccordement </a:t>
            </a:r>
            <a:r>
              <a:rPr lang="fr-FR" sz="1400" dirty="0" smtClean="0">
                <a:latin typeface="Arial Black" panose="020B0A04020102020204" pitchFamily="34" charset="0"/>
              </a:rPr>
              <a:t>SUP 36 </a:t>
            </a:r>
            <a:r>
              <a:rPr lang="fr-FR" sz="1400" dirty="0" err="1" smtClean="0">
                <a:latin typeface="Arial Black" panose="020B0A04020102020204" pitchFamily="34" charset="0"/>
              </a:rPr>
              <a:t>kVA</a:t>
            </a:r>
            <a:r>
              <a:rPr lang="fr-FR" sz="1400" dirty="0" smtClean="0">
                <a:latin typeface="Arial Black" panose="020B0A04020102020204" pitchFamily="34" charset="0"/>
              </a:rPr>
              <a:t> PROD </a:t>
            </a:r>
            <a:r>
              <a:rPr lang="fr-FR" sz="1400" dirty="0">
                <a:latin typeface="Arial Black" panose="020B0A04020102020204" pitchFamily="34" charset="0"/>
              </a:rPr>
              <a:t>(maj au 30 </a:t>
            </a:r>
            <a:r>
              <a:rPr lang="fr-FR" sz="1400" dirty="0" err="1" smtClean="0">
                <a:latin typeface="Arial Black" panose="020B0A04020102020204" pitchFamily="34" charset="0"/>
              </a:rPr>
              <a:t>oct</a:t>
            </a:r>
            <a:r>
              <a:rPr lang="fr-FR" sz="1400" dirty="0" smtClean="0">
                <a:latin typeface="Arial Black" panose="020B0A04020102020204" pitchFamily="34" charset="0"/>
              </a:rPr>
              <a:t> </a:t>
            </a:r>
            <a:r>
              <a:rPr lang="fr-FR" sz="1400" dirty="0">
                <a:latin typeface="Arial Black" panose="020B0A04020102020204" pitchFamily="34" charset="0"/>
              </a:rPr>
              <a:t>2021)</a:t>
            </a:r>
          </a:p>
          <a:p>
            <a:pPr fontAlgn="ctr"/>
            <a:endParaRPr lang="fr-FR" sz="1800" dirty="0" smtClean="0"/>
          </a:p>
        </p:txBody>
      </p:sp>
      <p:sp>
        <p:nvSpPr>
          <p:cNvPr id="8" name="Rectangle 7"/>
          <p:cNvSpPr/>
          <p:nvPr/>
        </p:nvSpPr>
        <p:spPr>
          <a:xfrm>
            <a:off x="177941" y="677110"/>
            <a:ext cx="10192693" cy="1969770"/>
          </a:xfrm>
          <a:prstGeom prst="rect">
            <a:avLst/>
          </a:prstGeom>
          <a:solidFill>
            <a:schemeClr val="bg1"/>
          </a:solidFill>
        </p:spPr>
        <p:txBody>
          <a:bodyPr wrap="square">
            <a:spAutoFit/>
          </a:bodyPr>
          <a:lstStyle/>
          <a:p>
            <a:pPr fontAlgn="ctr"/>
            <a:r>
              <a:rPr lang="fr-FR" sz="1200" dirty="0"/>
              <a:t>Au </a:t>
            </a:r>
            <a:r>
              <a:rPr lang="fr-FR" sz="1200" dirty="0" smtClean="0"/>
              <a:t>30 octobre </a:t>
            </a:r>
            <a:r>
              <a:rPr lang="fr-FR" sz="1200" dirty="0"/>
              <a:t>:</a:t>
            </a:r>
          </a:p>
          <a:p>
            <a:pPr marL="285750" indent="-285750" fontAlgn="ctr">
              <a:buFont typeface="Wingdings" panose="05000000000000000000" pitchFamily="2" charset="2"/>
              <a:buChar char="ü"/>
            </a:pPr>
            <a:endParaRPr lang="fr-FR" sz="1200" dirty="0" smtClean="0"/>
          </a:p>
          <a:p>
            <a:pPr marL="285750" indent="-285750" fontAlgn="ctr">
              <a:buFont typeface="Wingdings" panose="05000000000000000000" pitchFamily="2" charset="2"/>
              <a:buChar char="ü"/>
            </a:pPr>
            <a:endParaRPr lang="fr-FR" sz="1200" dirty="0"/>
          </a:p>
          <a:p>
            <a:pPr marL="285750" indent="-285750" fontAlgn="ctr">
              <a:buFont typeface="Wingdings" panose="05000000000000000000" pitchFamily="2" charset="2"/>
              <a:buChar char="ü"/>
            </a:pPr>
            <a:r>
              <a:rPr lang="fr-FR" sz="1200" dirty="0" smtClean="0"/>
              <a:t>Sur l’ensemble des demandes qui sont entrée en FA le PV représente 98,6% des projets pour une puissance totale réservée en file d’attente de 175 MW</a:t>
            </a:r>
          </a:p>
          <a:p>
            <a:pPr marL="285750" indent="-285750" fontAlgn="ctr">
              <a:buFont typeface="Wingdings" panose="05000000000000000000" pitchFamily="2" charset="2"/>
              <a:buChar char="ü"/>
            </a:pPr>
            <a:endParaRPr lang="fr-FR" sz="1200" dirty="0"/>
          </a:p>
          <a:p>
            <a:pPr marL="285750" indent="-285750" fontAlgn="ctr">
              <a:buFont typeface="Wingdings" panose="05000000000000000000" pitchFamily="2" charset="2"/>
              <a:buChar char="ü"/>
            </a:pPr>
            <a:endParaRPr lang="fr-FR" sz="1200" dirty="0" smtClean="0"/>
          </a:p>
          <a:p>
            <a:pPr marL="285750" indent="-285750" fontAlgn="ctr">
              <a:buFont typeface="Wingdings" panose="05000000000000000000" pitchFamily="2" charset="2"/>
              <a:buChar char="ü"/>
            </a:pPr>
            <a:endParaRPr lang="fr-FR" sz="1200" dirty="0" smtClean="0"/>
          </a:p>
          <a:p>
            <a:pPr marL="285750" indent="-285750" fontAlgn="ctr">
              <a:buFont typeface="Wingdings" panose="05000000000000000000" pitchFamily="2" charset="2"/>
              <a:buChar char="ü"/>
            </a:pPr>
            <a:endParaRPr lang="fr-FR" sz="1200" dirty="0" smtClean="0"/>
          </a:p>
          <a:p>
            <a:pPr fontAlgn="ctr"/>
            <a:endParaRPr lang="fr-FR" sz="1400" dirty="0"/>
          </a:p>
        </p:txBody>
      </p:sp>
      <p:sp>
        <p:nvSpPr>
          <p:cNvPr id="5" name="Espace réservé du pied de page 4"/>
          <p:cNvSpPr>
            <a:spLocks noGrp="1"/>
          </p:cNvSpPr>
          <p:nvPr>
            <p:ph type="ftr" sz="quarter" idx="4294967295"/>
          </p:nvPr>
        </p:nvSpPr>
        <p:spPr>
          <a:xfrm>
            <a:off x="6096000" y="6381750"/>
            <a:ext cx="5183717" cy="153988"/>
          </a:xfrm>
          <a:prstGeom prst="rect">
            <a:avLst/>
          </a:prstGeom>
        </p:spPr>
        <p:txBody>
          <a:bodyPr/>
          <a:lstStyle/>
          <a:p>
            <a:r>
              <a:rPr lang="fr-FR" dirty="0" smtClean="0"/>
              <a:t>Systèmes Énergétiques Insulaires</a:t>
            </a:r>
            <a:endParaRPr lang="fr-FR" dirty="0"/>
          </a:p>
        </p:txBody>
      </p:sp>
      <p:pic>
        <p:nvPicPr>
          <p:cNvPr id="2" name="Image 1"/>
          <p:cNvPicPr>
            <a:picLocks noChangeAspect="1"/>
          </p:cNvPicPr>
          <p:nvPr/>
        </p:nvPicPr>
        <p:blipFill>
          <a:blip r:embed="rId2"/>
          <a:stretch>
            <a:fillRect/>
          </a:stretch>
        </p:blipFill>
        <p:spPr>
          <a:xfrm>
            <a:off x="318909" y="2055001"/>
            <a:ext cx="4580952" cy="2752381"/>
          </a:xfrm>
          <a:prstGeom prst="rect">
            <a:avLst/>
          </a:prstGeom>
        </p:spPr>
      </p:pic>
      <p:pic>
        <p:nvPicPr>
          <p:cNvPr id="11" name="Image 10"/>
          <p:cNvPicPr>
            <a:picLocks noChangeAspect="1"/>
          </p:cNvPicPr>
          <p:nvPr/>
        </p:nvPicPr>
        <p:blipFill>
          <a:blip r:embed="rId3"/>
          <a:stretch>
            <a:fillRect/>
          </a:stretch>
        </p:blipFill>
        <p:spPr>
          <a:xfrm>
            <a:off x="6769518" y="3383041"/>
            <a:ext cx="3552825" cy="1390650"/>
          </a:xfrm>
          <a:prstGeom prst="rect">
            <a:avLst/>
          </a:prstGeom>
        </p:spPr>
      </p:pic>
    </p:spTree>
    <p:extLst>
      <p:ext uri="{BB962C8B-B14F-4D97-AF65-F5344CB8AC3E}">
        <p14:creationId xmlns:p14="http://schemas.microsoft.com/office/powerpoint/2010/main" val="1704753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1"/>
          <p:cNvSpPr txBox="1">
            <a:spLocks/>
          </p:cNvSpPr>
          <p:nvPr/>
        </p:nvSpPr>
        <p:spPr>
          <a:xfrm>
            <a:off x="-839893" y="0"/>
            <a:ext cx="13131646" cy="4564911"/>
          </a:xfrm>
          <a:prstGeom prst="rect">
            <a:avLst/>
          </a:prstGeom>
        </p:spPr>
        <p:txBody>
          <a:bodyPr lIns="1144800" anchor="t"/>
          <a:lstStyle>
            <a:lvl1pPr marL="0" indent="0" algn="l" rtl="0" eaLnBrk="1" fontAlgn="base" hangingPunct="1">
              <a:lnSpc>
                <a:spcPct val="150000"/>
              </a:lnSpc>
              <a:spcBef>
                <a:spcPts val="1800"/>
              </a:spcBef>
              <a:spcAft>
                <a:spcPct val="0"/>
              </a:spcAft>
              <a:buClr>
                <a:schemeClr val="folHlink"/>
              </a:buClr>
              <a:buFont typeface="Wingdings" pitchFamily="2" charset="2"/>
              <a:buNone/>
              <a:defRPr sz="1500" b="0" kern="1500" baseline="0">
                <a:solidFill>
                  <a:srgbClr val="737373"/>
                </a:solidFill>
                <a:latin typeface="Arial" panose="020B0604020202020204" pitchFamily="34" charset="0"/>
                <a:ea typeface="+mn-ea"/>
                <a:cs typeface="Arial" panose="020B0604020202020204" pitchFamily="34" charset="0"/>
              </a:defRPr>
            </a:lvl1pPr>
            <a:lvl2pPr marL="358775" indent="-179388" algn="l" rtl="0" eaLnBrk="1" fontAlgn="base" hangingPunct="1">
              <a:spcBef>
                <a:spcPts val="600"/>
              </a:spcBef>
              <a:spcAft>
                <a:spcPct val="0"/>
              </a:spcAft>
              <a:buClr>
                <a:schemeClr val="folHlink"/>
              </a:buClr>
              <a:buSzPct val="50000"/>
              <a:buFont typeface="Wingdings" pitchFamily="2" charset="2"/>
              <a:buChar char="¨"/>
              <a:defRPr sz="1600" kern="1200">
                <a:solidFill>
                  <a:schemeClr val="tx1"/>
                </a:solidFill>
                <a:latin typeface="+mn-lt"/>
                <a:ea typeface="+mn-ea"/>
                <a:cs typeface="+mn-cs"/>
              </a:defRPr>
            </a:lvl2pPr>
            <a:lvl3pPr marL="539750" indent="-179388" algn="l" rtl="0" eaLnBrk="1" fontAlgn="base" hangingPunct="1">
              <a:spcBef>
                <a:spcPts val="300"/>
              </a:spcBef>
              <a:spcAft>
                <a:spcPct val="0"/>
              </a:spcAft>
              <a:buClr>
                <a:schemeClr val="folHlink"/>
              </a:buClr>
              <a:buFont typeface="Arial" charset="0"/>
              <a:buChar char="•"/>
              <a:defRPr sz="1400" kern="1200">
                <a:solidFill>
                  <a:schemeClr val="tx1"/>
                </a:solidFill>
                <a:latin typeface="+mn-lt"/>
                <a:ea typeface="+mn-ea"/>
                <a:cs typeface="+mn-cs"/>
              </a:defRPr>
            </a:lvl3pPr>
            <a:lvl4pPr marL="719138" indent="-142875" algn="l" rtl="0" eaLnBrk="1" fontAlgn="base" hangingPunct="1">
              <a:spcBef>
                <a:spcPct val="0"/>
              </a:spcBef>
              <a:spcAft>
                <a:spcPct val="0"/>
              </a:spcAft>
              <a:buFont typeface="Arial" charset="0"/>
              <a:buChar char="–"/>
              <a:defRPr sz="1200" kern="1200">
                <a:solidFill>
                  <a:schemeClr val="tx1"/>
                </a:solidFill>
                <a:latin typeface="+mn-lt"/>
                <a:ea typeface="+mn-ea"/>
                <a:cs typeface="+mn-cs"/>
              </a:defRPr>
            </a:lvl4pPr>
            <a:lvl5pPr marL="863600" indent="-107950" algn="l" rtl="0" eaLnBrk="1" fontAlgn="base" hangingPunct="1">
              <a:spcBef>
                <a:spcPct val="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ctr">
              <a:spcBef>
                <a:spcPts val="1200"/>
              </a:spcBef>
            </a:pPr>
            <a:r>
              <a:rPr lang="fr-FR" sz="1400" b="1" kern="1200" dirty="0">
                <a:solidFill>
                  <a:schemeClr val="accent1"/>
                </a:solidFill>
                <a:latin typeface="Arial Black" panose="020B0A04020102020204" pitchFamily="34" charset="0"/>
              </a:rPr>
              <a:t>2</a:t>
            </a:r>
            <a:r>
              <a:rPr lang="fr-FR" sz="1400" b="1" kern="1200" dirty="0" smtClean="0">
                <a:solidFill>
                  <a:schemeClr val="accent1"/>
                </a:solidFill>
                <a:latin typeface="Arial Black" panose="020B0A04020102020204" pitchFamily="34" charset="0"/>
              </a:rPr>
              <a:t>.</a:t>
            </a:r>
            <a:r>
              <a:rPr lang="fr-FR" sz="1400" dirty="0" smtClean="0">
                <a:latin typeface="Arial Black" panose="020B0A04020102020204" pitchFamily="34" charset="0"/>
              </a:rPr>
              <a:t> </a:t>
            </a:r>
            <a:r>
              <a:rPr lang="fr-FR" sz="1400" dirty="0">
                <a:latin typeface="Arial Black" panose="020B0A04020102020204" pitchFamily="34" charset="0"/>
              </a:rPr>
              <a:t>Zoom </a:t>
            </a:r>
            <a:r>
              <a:rPr lang="fr-FR" sz="1400" dirty="0" smtClean="0">
                <a:latin typeface="Arial Black" panose="020B0A04020102020204" pitchFamily="34" charset="0"/>
              </a:rPr>
              <a:t>des demandes HTA entrées en FA SUP </a:t>
            </a:r>
            <a:r>
              <a:rPr lang="fr-FR" sz="1400" dirty="0">
                <a:latin typeface="Arial Black" panose="020B0A04020102020204" pitchFamily="34" charset="0"/>
              </a:rPr>
              <a:t>36 </a:t>
            </a:r>
            <a:r>
              <a:rPr lang="fr-FR" sz="1400" dirty="0" err="1">
                <a:latin typeface="Arial Black" panose="020B0A04020102020204" pitchFamily="34" charset="0"/>
              </a:rPr>
              <a:t>kVA</a:t>
            </a:r>
            <a:r>
              <a:rPr lang="fr-FR" sz="1400" dirty="0">
                <a:latin typeface="Arial Black" panose="020B0A04020102020204" pitchFamily="34" charset="0"/>
              </a:rPr>
              <a:t> </a:t>
            </a:r>
            <a:r>
              <a:rPr lang="fr-FR" sz="1400" dirty="0" smtClean="0">
                <a:latin typeface="Arial Black" panose="020B0A04020102020204" pitchFamily="34" charset="0"/>
              </a:rPr>
              <a:t>PROD </a:t>
            </a:r>
            <a:r>
              <a:rPr lang="fr-FR" sz="1400" dirty="0">
                <a:latin typeface="Arial Black" panose="020B0A04020102020204" pitchFamily="34" charset="0"/>
              </a:rPr>
              <a:t>(maj au 30 </a:t>
            </a:r>
            <a:r>
              <a:rPr lang="fr-FR" sz="1400" dirty="0" err="1" smtClean="0">
                <a:latin typeface="Arial Black" panose="020B0A04020102020204" pitchFamily="34" charset="0"/>
              </a:rPr>
              <a:t>oct</a:t>
            </a:r>
            <a:r>
              <a:rPr lang="fr-FR" sz="1400" dirty="0" smtClean="0">
                <a:latin typeface="Arial Black" panose="020B0A04020102020204" pitchFamily="34" charset="0"/>
              </a:rPr>
              <a:t> </a:t>
            </a:r>
            <a:r>
              <a:rPr lang="fr-FR" sz="1400" dirty="0">
                <a:latin typeface="Arial Black" panose="020B0A04020102020204" pitchFamily="34" charset="0"/>
              </a:rPr>
              <a:t>2021)</a:t>
            </a:r>
          </a:p>
          <a:p>
            <a:pPr fontAlgn="ctr"/>
            <a:endParaRPr lang="fr-FR" sz="1800" dirty="0" smtClean="0"/>
          </a:p>
        </p:txBody>
      </p:sp>
      <p:sp>
        <p:nvSpPr>
          <p:cNvPr id="8" name="Rectangle 7"/>
          <p:cNvSpPr/>
          <p:nvPr/>
        </p:nvSpPr>
        <p:spPr>
          <a:xfrm>
            <a:off x="196114" y="626877"/>
            <a:ext cx="11179964" cy="4093428"/>
          </a:xfrm>
          <a:prstGeom prst="rect">
            <a:avLst/>
          </a:prstGeom>
          <a:solidFill>
            <a:schemeClr val="bg1"/>
          </a:solidFill>
        </p:spPr>
        <p:txBody>
          <a:bodyPr wrap="square">
            <a:spAutoFit/>
          </a:bodyPr>
          <a:lstStyle/>
          <a:p>
            <a:pPr marL="285750" indent="-285750" fontAlgn="ctr">
              <a:buFont typeface="Wingdings" panose="05000000000000000000" pitchFamily="2" charset="2"/>
              <a:buChar char="ü"/>
            </a:pPr>
            <a:r>
              <a:rPr lang="fr-FR" sz="1200" dirty="0">
                <a:solidFill>
                  <a:srgbClr val="7F7F7F"/>
                </a:solidFill>
              </a:rPr>
              <a:t>La part des projets HTA représente </a:t>
            </a:r>
            <a:r>
              <a:rPr lang="fr-FR" sz="1200" dirty="0" smtClean="0">
                <a:solidFill>
                  <a:srgbClr val="7F7F7F"/>
                </a:solidFill>
              </a:rPr>
              <a:t>14% </a:t>
            </a:r>
            <a:r>
              <a:rPr lang="fr-FR" sz="1200" dirty="0">
                <a:solidFill>
                  <a:srgbClr val="7F7F7F"/>
                </a:solidFill>
              </a:rPr>
              <a:t>des demandes </a:t>
            </a:r>
            <a:r>
              <a:rPr lang="fr-FR" sz="1200" dirty="0" smtClean="0">
                <a:solidFill>
                  <a:srgbClr val="7F7F7F"/>
                </a:solidFill>
              </a:rPr>
              <a:t>totales</a:t>
            </a:r>
          </a:p>
          <a:p>
            <a:pPr marL="285750" indent="-285750" fontAlgn="ctr">
              <a:buFont typeface="Wingdings" panose="05000000000000000000" pitchFamily="2" charset="2"/>
              <a:buChar char="ü"/>
            </a:pPr>
            <a:endParaRPr lang="fr-FR" sz="1200" dirty="0" smtClean="0">
              <a:solidFill>
                <a:srgbClr val="7F7F7F"/>
              </a:solidFill>
            </a:endParaRPr>
          </a:p>
          <a:p>
            <a:pPr marL="285750" indent="-285750" fontAlgn="ctr">
              <a:buFont typeface="Wingdings" panose="05000000000000000000" pitchFamily="2" charset="2"/>
              <a:buChar char="ü"/>
            </a:pPr>
            <a:r>
              <a:rPr lang="fr-FR" sz="1200" dirty="0" smtClean="0">
                <a:solidFill>
                  <a:srgbClr val="7F7F7F"/>
                </a:solidFill>
              </a:rPr>
              <a:t>Les </a:t>
            </a:r>
            <a:r>
              <a:rPr lang="fr-FR" sz="1200" dirty="0">
                <a:solidFill>
                  <a:srgbClr val="7F7F7F"/>
                </a:solidFill>
              </a:rPr>
              <a:t>entrées HTA en file d’attente </a:t>
            </a:r>
            <a:r>
              <a:rPr lang="fr-FR" sz="1200" dirty="0" smtClean="0">
                <a:solidFill>
                  <a:srgbClr val="7F7F7F"/>
                </a:solidFill>
              </a:rPr>
              <a:t>sont élevées : 108 depuis le début de l’année à fin octobre (vs 107 en 2020); dont 50 pour le seul T3 </a:t>
            </a:r>
          </a:p>
          <a:p>
            <a:pPr marL="285750" indent="-285750" fontAlgn="ctr">
              <a:buFont typeface="Wingdings" panose="05000000000000000000" pitchFamily="2" charset="2"/>
              <a:buChar char="ü"/>
            </a:pPr>
            <a:endParaRPr lang="fr-FR" sz="1400" dirty="0">
              <a:solidFill>
                <a:srgbClr val="7F7F7F"/>
              </a:solidFill>
            </a:endParaRPr>
          </a:p>
          <a:p>
            <a:pPr marL="285750" indent="-285750" fontAlgn="ctr">
              <a:buFont typeface="Wingdings" panose="05000000000000000000" pitchFamily="2" charset="2"/>
              <a:buChar char="ü"/>
            </a:pPr>
            <a:endParaRPr lang="fr-FR" sz="1400" dirty="0">
              <a:solidFill>
                <a:srgbClr val="7F7F7F"/>
              </a:solidFill>
            </a:endParaRPr>
          </a:p>
          <a:p>
            <a:pPr marL="285750" indent="-285750" fontAlgn="ctr">
              <a:buFont typeface="Wingdings" panose="05000000000000000000" pitchFamily="2" charset="2"/>
              <a:buChar char="ü"/>
            </a:pPr>
            <a:endParaRPr lang="fr-FR" sz="1400" dirty="0">
              <a:solidFill>
                <a:srgbClr val="7F7F7F"/>
              </a:solidFill>
            </a:endParaRPr>
          </a:p>
          <a:p>
            <a:pPr marL="285750" indent="-285750" fontAlgn="ctr">
              <a:buFont typeface="Wingdings" panose="05000000000000000000" pitchFamily="2" charset="2"/>
              <a:buChar char="ü"/>
            </a:pPr>
            <a:endParaRPr lang="fr-FR" sz="1400" dirty="0">
              <a:solidFill>
                <a:srgbClr val="7F7F7F"/>
              </a:solidFill>
            </a:endParaRPr>
          </a:p>
          <a:p>
            <a:pPr marL="285750" indent="-285750" fontAlgn="ctr">
              <a:buFont typeface="Wingdings" panose="05000000000000000000" pitchFamily="2" charset="2"/>
              <a:buChar char="ü"/>
            </a:pPr>
            <a:endParaRPr lang="fr-FR" sz="1400" dirty="0">
              <a:solidFill>
                <a:srgbClr val="7F7F7F"/>
              </a:solidFill>
            </a:endParaRPr>
          </a:p>
          <a:p>
            <a:pPr marL="285750" indent="-285750" fontAlgn="ctr">
              <a:buFont typeface="Wingdings" panose="05000000000000000000" pitchFamily="2" charset="2"/>
              <a:buChar char="ü"/>
            </a:pPr>
            <a:endParaRPr lang="fr-FR" sz="1400" dirty="0" smtClean="0"/>
          </a:p>
          <a:p>
            <a:pPr marL="285750" indent="-285750" fontAlgn="ctr">
              <a:buFont typeface="Wingdings" panose="05000000000000000000" pitchFamily="2" charset="2"/>
              <a:buChar char="ü"/>
            </a:pPr>
            <a:endParaRPr lang="fr-FR" sz="1400" dirty="0"/>
          </a:p>
          <a:p>
            <a:pPr marL="285750" indent="-285750" fontAlgn="ctr">
              <a:buFont typeface="Wingdings" panose="05000000000000000000" pitchFamily="2" charset="2"/>
              <a:buChar char="ü"/>
            </a:pPr>
            <a:endParaRPr lang="fr-FR" sz="1400" dirty="0" smtClean="0"/>
          </a:p>
          <a:p>
            <a:pPr marL="285750" indent="-285750" fontAlgn="ctr">
              <a:buFont typeface="Wingdings" panose="05000000000000000000" pitchFamily="2" charset="2"/>
              <a:buChar char="ü"/>
            </a:pPr>
            <a:endParaRPr lang="fr-FR" sz="1400" dirty="0"/>
          </a:p>
          <a:p>
            <a:pPr marL="285750" indent="-285750" fontAlgn="ctr">
              <a:buFont typeface="Wingdings" panose="05000000000000000000" pitchFamily="2" charset="2"/>
              <a:buChar char="ü"/>
            </a:pPr>
            <a:endParaRPr lang="fr-FR" sz="1400" dirty="0" smtClean="0"/>
          </a:p>
          <a:p>
            <a:pPr marL="285750" indent="-285750" fontAlgn="ctr">
              <a:buFont typeface="Wingdings" panose="05000000000000000000" pitchFamily="2" charset="2"/>
              <a:buChar char="ü"/>
            </a:pPr>
            <a:endParaRPr lang="fr-FR" sz="1400" dirty="0" smtClean="0"/>
          </a:p>
          <a:p>
            <a:pPr marL="285750" indent="-285750" fontAlgn="ctr">
              <a:buFont typeface="Wingdings" panose="05000000000000000000" pitchFamily="2" charset="2"/>
              <a:buChar char="ü"/>
            </a:pPr>
            <a:endParaRPr lang="fr-FR" sz="1400" dirty="0" smtClean="0"/>
          </a:p>
          <a:p>
            <a:pPr marL="285750" indent="-285750" fontAlgn="ctr">
              <a:buFont typeface="Wingdings" panose="05000000000000000000" pitchFamily="2" charset="2"/>
              <a:buChar char="ü"/>
            </a:pPr>
            <a:endParaRPr lang="fr-FR" sz="1400" dirty="0" smtClean="0"/>
          </a:p>
          <a:p>
            <a:pPr marL="285750" indent="-285750" fontAlgn="ctr">
              <a:buFont typeface="Wingdings" panose="05000000000000000000" pitchFamily="2" charset="2"/>
              <a:buChar char="ü"/>
            </a:pPr>
            <a:endParaRPr lang="fr-FR" sz="1400" dirty="0" smtClean="0"/>
          </a:p>
          <a:p>
            <a:pPr marL="285750" indent="-285750" fontAlgn="ctr">
              <a:buFont typeface="Wingdings" panose="05000000000000000000" pitchFamily="2" charset="2"/>
              <a:buChar char="ü"/>
            </a:pPr>
            <a:endParaRPr lang="fr-FR" sz="1400" dirty="0"/>
          </a:p>
          <a:p>
            <a:pPr fontAlgn="ctr"/>
            <a:endParaRPr lang="fr-FR" sz="1400" dirty="0"/>
          </a:p>
        </p:txBody>
      </p:sp>
      <p:sp>
        <p:nvSpPr>
          <p:cNvPr id="5" name="Espace réservé du pied de page 4"/>
          <p:cNvSpPr>
            <a:spLocks noGrp="1"/>
          </p:cNvSpPr>
          <p:nvPr>
            <p:ph type="ftr" sz="quarter" idx="4294967295"/>
          </p:nvPr>
        </p:nvSpPr>
        <p:spPr>
          <a:xfrm>
            <a:off x="6096000" y="6381750"/>
            <a:ext cx="5183717" cy="153988"/>
          </a:xfrm>
          <a:prstGeom prst="rect">
            <a:avLst/>
          </a:prstGeom>
        </p:spPr>
        <p:txBody>
          <a:bodyPr/>
          <a:lstStyle/>
          <a:p>
            <a:r>
              <a:rPr lang="fr-FR" dirty="0" smtClean="0"/>
              <a:t>Systèmes Énergétiques Insulaires</a:t>
            </a:r>
            <a:endParaRPr lang="fr-FR" dirty="0"/>
          </a:p>
        </p:txBody>
      </p:sp>
      <p:pic>
        <p:nvPicPr>
          <p:cNvPr id="9" name="Image 8"/>
          <p:cNvPicPr>
            <a:picLocks noChangeAspect="1"/>
          </p:cNvPicPr>
          <p:nvPr/>
        </p:nvPicPr>
        <p:blipFill>
          <a:blip r:embed="rId2"/>
          <a:stretch>
            <a:fillRect/>
          </a:stretch>
        </p:blipFill>
        <p:spPr>
          <a:xfrm>
            <a:off x="348163" y="1514786"/>
            <a:ext cx="4967252" cy="2569596"/>
          </a:xfrm>
          <a:prstGeom prst="rect">
            <a:avLst/>
          </a:prstGeom>
        </p:spPr>
      </p:pic>
      <p:pic>
        <p:nvPicPr>
          <p:cNvPr id="3" name="Image 2"/>
          <p:cNvPicPr>
            <a:picLocks noChangeAspect="1"/>
          </p:cNvPicPr>
          <p:nvPr/>
        </p:nvPicPr>
        <p:blipFill>
          <a:blip r:embed="rId3"/>
          <a:stretch>
            <a:fillRect/>
          </a:stretch>
        </p:blipFill>
        <p:spPr>
          <a:xfrm>
            <a:off x="5782235" y="1482953"/>
            <a:ext cx="5507994" cy="2565940"/>
          </a:xfrm>
          <a:prstGeom prst="rect">
            <a:avLst/>
          </a:prstGeom>
        </p:spPr>
      </p:pic>
      <p:pic>
        <p:nvPicPr>
          <p:cNvPr id="6" name="Image 5"/>
          <p:cNvPicPr>
            <a:picLocks noChangeAspect="1"/>
          </p:cNvPicPr>
          <p:nvPr/>
        </p:nvPicPr>
        <p:blipFill>
          <a:blip r:embed="rId4"/>
          <a:stretch>
            <a:fillRect/>
          </a:stretch>
        </p:blipFill>
        <p:spPr>
          <a:xfrm>
            <a:off x="286627" y="4201168"/>
            <a:ext cx="4951625" cy="2524168"/>
          </a:xfrm>
          <a:prstGeom prst="rect">
            <a:avLst/>
          </a:prstGeom>
        </p:spPr>
      </p:pic>
    </p:spTree>
    <p:extLst>
      <p:ext uri="{BB962C8B-B14F-4D97-AF65-F5344CB8AC3E}">
        <p14:creationId xmlns:p14="http://schemas.microsoft.com/office/powerpoint/2010/main" val="3090104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007" y="0"/>
            <a:ext cx="12221007" cy="6858000"/>
          </a:xfrm>
          <a:prstGeom prst="rect">
            <a:avLst/>
          </a:prstGeom>
        </p:spPr>
      </p:pic>
      <p:sp>
        <p:nvSpPr>
          <p:cNvPr id="18" name="ZoneTexte 17"/>
          <p:cNvSpPr txBox="1"/>
          <p:nvPr/>
        </p:nvSpPr>
        <p:spPr>
          <a:xfrm>
            <a:off x="519556" y="437546"/>
            <a:ext cx="11103459" cy="1446550"/>
          </a:xfrm>
          <a:prstGeom prst="rect">
            <a:avLst/>
          </a:prstGeom>
          <a:noFill/>
        </p:spPr>
        <p:txBody>
          <a:bodyPr wrap="square" rtlCol="0">
            <a:spAutoFit/>
          </a:bodyPr>
          <a:lstStyle/>
          <a:p>
            <a:pPr algn="ctr"/>
            <a:r>
              <a:rPr lang="fr-FR" sz="4000" dirty="0"/>
              <a:t>3 </a:t>
            </a:r>
            <a:r>
              <a:rPr lang="fr-FR" sz="4000" dirty="0" smtClean="0"/>
              <a:t>- Avis </a:t>
            </a:r>
            <a:r>
              <a:rPr lang="fr-FR" sz="4000" dirty="0"/>
              <a:t>modificatif cahier des charges A0 2019</a:t>
            </a:r>
          </a:p>
          <a:p>
            <a:pPr algn="ctr"/>
            <a:r>
              <a:rPr lang="fr-FR" sz="4800" dirty="0" smtClean="0"/>
              <a:t> </a:t>
            </a:r>
            <a:endParaRPr lang="fr-FR" sz="4800" dirty="0"/>
          </a:p>
        </p:txBody>
      </p:sp>
    </p:spTree>
    <p:extLst>
      <p:ext uri="{BB962C8B-B14F-4D97-AF65-F5344CB8AC3E}">
        <p14:creationId xmlns:p14="http://schemas.microsoft.com/office/powerpoint/2010/main" val="3893198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3352" y="260648"/>
            <a:ext cx="10515600" cy="806852"/>
          </a:xfrm>
        </p:spPr>
        <p:txBody>
          <a:bodyPr>
            <a:normAutofit/>
          </a:bodyPr>
          <a:lstStyle/>
          <a:p>
            <a:r>
              <a:rPr lang="fr-FR" sz="3200" dirty="0"/>
              <a:t>Evolutions et exigences sur l’AO 2019</a:t>
            </a:r>
          </a:p>
        </p:txBody>
      </p:sp>
      <p:sp>
        <p:nvSpPr>
          <p:cNvPr id="3" name="Espace réservé du contenu 2"/>
          <p:cNvSpPr>
            <a:spLocks noGrp="1"/>
          </p:cNvSpPr>
          <p:nvPr>
            <p:ph idx="1"/>
          </p:nvPr>
        </p:nvSpPr>
        <p:spPr>
          <a:xfrm>
            <a:off x="407368" y="1196752"/>
            <a:ext cx="11137899" cy="4568826"/>
          </a:xfrm>
        </p:spPr>
        <p:txBody>
          <a:bodyPr>
            <a:normAutofit/>
          </a:bodyPr>
          <a:lstStyle/>
          <a:p>
            <a:r>
              <a:rPr lang="fr-FR" dirty="0" smtClean="0"/>
              <a:t>Publication sur le site de la CRE :</a:t>
            </a:r>
            <a:endParaRPr lang="fr-FR" dirty="0"/>
          </a:p>
          <a:p>
            <a:pPr marL="0" indent="0">
              <a:buNone/>
            </a:pPr>
            <a:r>
              <a:rPr lang="fr-FR" sz="1100" u="sng" dirty="0">
                <a:hlinkClick r:id="rId2"/>
              </a:rPr>
              <a:t>https://</a:t>
            </a:r>
            <a:r>
              <a:rPr lang="fr-FR" sz="1100" u="sng" dirty="0" smtClean="0">
                <a:hlinkClick r:id="rId2"/>
              </a:rPr>
              <a:t>www.cre.fr/Documents/Appels-d-offres/appels-d-offres-portant-sur-la-realisation-et-l-exploitation-d-installations-de-production-d-electricite-a-partir-de-l-energie-solaire-et-situees-d</a:t>
            </a:r>
            <a:endParaRPr lang="fr-FR" dirty="0"/>
          </a:p>
          <a:p>
            <a:pPr marL="0" indent="0">
              <a:buNone/>
            </a:pPr>
            <a:r>
              <a:rPr lang="fr-FR" dirty="0"/>
              <a:t>d’un avis </a:t>
            </a:r>
            <a:r>
              <a:rPr lang="fr-FR" dirty="0" smtClean="0"/>
              <a:t>modificatif qui </a:t>
            </a:r>
            <a:r>
              <a:rPr lang="fr-FR" dirty="0"/>
              <a:t>a pour effet d’aligner a posteriori tous les cahiers des charges</a:t>
            </a:r>
            <a:r>
              <a:rPr lang="fr-FR" dirty="0" smtClean="0"/>
              <a:t>.</a:t>
            </a:r>
          </a:p>
          <a:p>
            <a:pPr marL="0" indent="0">
              <a:buNone/>
            </a:pPr>
            <a:r>
              <a:rPr lang="fr-FR" dirty="0" smtClean="0"/>
              <a:t>Pour toutes les installations le demandant (procédure à définir avec la DGEC)</a:t>
            </a:r>
          </a:p>
          <a:p>
            <a:r>
              <a:rPr lang="fr-FR" dirty="0" smtClean="0"/>
              <a:t>Passage au contrôle des productions au pas 10 minutes</a:t>
            </a:r>
          </a:p>
          <a:p>
            <a:r>
              <a:rPr lang="fr-FR" dirty="0" smtClean="0"/>
              <a:t>Modification des effets </a:t>
            </a:r>
            <a:r>
              <a:rPr lang="fr-FR" dirty="0"/>
              <a:t>des retards de mise en </a:t>
            </a:r>
            <a:r>
              <a:rPr lang="fr-FR" dirty="0" smtClean="0"/>
              <a:t>service : </a:t>
            </a:r>
          </a:p>
          <a:p>
            <a:pPr lvl="1"/>
            <a:r>
              <a:rPr lang="fr-FR" sz="1900" dirty="0" smtClean="0"/>
              <a:t>Avant : réduction de </a:t>
            </a:r>
            <a:r>
              <a:rPr lang="fr-FR" sz="1900" dirty="0"/>
              <a:t>la rémunération de 25 cts par mois de retard les six premiers mois puis de 50 cts par mois supplémentaire, </a:t>
            </a:r>
            <a:endParaRPr lang="fr-FR" sz="1900" dirty="0" smtClean="0"/>
          </a:p>
          <a:p>
            <a:pPr lvl="1"/>
            <a:r>
              <a:rPr lang="fr-FR" sz="1900" dirty="0" smtClean="0"/>
              <a:t>Maintenant : réduction </a:t>
            </a:r>
            <a:r>
              <a:rPr lang="fr-FR" sz="1900" dirty="0"/>
              <a:t>de la durée du contrat d’un jour pour un jour de retard</a:t>
            </a:r>
            <a:r>
              <a:rPr lang="fr-FR" sz="1900" dirty="0" smtClean="0"/>
              <a:t>.</a:t>
            </a:r>
          </a:p>
          <a:p>
            <a:r>
              <a:rPr lang="fr-FR" dirty="0"/>
              <a:t>Mise en concertation cette semaine des modèles de contrats pour les installations lauréates des AO 2019 PV et PV+S</a:t>
            </a:r>
          </a:p>
          <a:p>
            <a:pPr lvl="1"/>
            <a:endParaRPr lang="fr-FR" sz="2000" dirty="0"/>
          </a:p>
          <a:p>
            <a:endParaRPr lang="fr-FR" dirty="0"/>
          </a:p>
        </p:txBody>
      </p:sp>
    </p:spTree>
    <p:extLst>
      <p:ext uri="{BB962C8B-B14F-4D97-AF65-F5344CB8AC3E}">
        <p14:creationId xmlns:p14="http://schemas.microsoft.com/office/powerpoint/2010/main" val="2436767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0"/>
          </p:nvPr>
        </p:nvSpPr>
        <p:spPr/>
        <p:txBody>
          <a:bodyPr>
            <a:normAutofit/>
          </a:bodyPr>
          <a:lstStyle/>
          <a:p>
            <a:pPr>
              <a:buNone/>
            </a:pPr>
            <a:r>
              <a:rPr lang="fr-FR" dirty="0"/>
              <a:t>4 – Siret unique par installation </a:t>
            </a:r>
            <a:endParaRPr lang="en-US" dirty="0"/>
          </a:p>
        </p:txBody>
      </p:sp>
      <p:sp>
        <p:nvSpPr>
          <p:cNvPr id="6" name="Espace réservé du texte 5"/>
          <p:cNvSpPr>
            <a:spLocks noGrp="1"/>
          </p:cNvSpPr>
          <p:nvPr>
            <p:ph type="body" sz="half" idx="2"/>
          </p:nvPr>
        </p:nvSpPr>
        <p:spPr/>
        <p:txBody>
          <a:bodyPr/>
          <a:lstStyle/>
          <a:p>
            <a:endParaRPr lang="fr-FR" dirty="0"/>
          </a:p>
        </p:txBody>
      </p:sp>
    </p:spTree>
    <p:extLst>
      <p:ext uri="{BB962C8B-B14F-4D97-AF65-F5344CB8AC3E}">
        <p14:creationId xmlns:p14="http://schemas.microsoft.com/office/powerpoint/2010/main" val="3477552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a:t>
            </a:r>
            <a:r>
              <a:rPr lang="fr-FR" dirty="0" smtClean="0"/>
              <a:t> installation = 1 SIRET</a:t>
            </a:r>
            <a:endParaRPr lang="fr-FR" dirty="0"/>
          </a:p>
        </p:txBody>
      </p:sp>
      <p:sp>
        <p:nvSpPr>
          <p:cNvPr id="3" name="Espace réservé du contenu 2"/>
          <p:cNvSpPr>
            <a:spLocks noGrp="1"/>
          </p:cNvSpPr>
          <p:nvPr>
            <p:ph idx="1"/>
          </p:nvPr>
        </p:nvSpPr>
        <p:spPr>
          <a:xfrm>
            <a:off x="1919288" y="875506"/>
            <a:ext cx="8353425" cy="4857750"/>
          </a:xfrm>
        </p:spPr>
        <p:txBody>
          <a:bodyPr/>
          <a:lstStyle/>
          <a:p>
            <a:pPr marL="179387" lvl="1" indent="0">
              <a:buClr>
                <a:srgbClr val="FF6600"/>
              </a:buClr>
              <a:buSzPct val="100000"/>
              <a:buNone/>
            </a:pPr>
            <a:endParaRPr lang="fr-FR" sz="1200" dirty="0">
              <a:solidFill>
                <a:srgbClr val="7F7F7F"/>
              </a:solidFill>
            </a:endParaRPr>
          </a:p>
          <a:p>
            <a:pPr marL="179387" lvl="1" indent="0">
              <a:buClr>
                <a:srgbClr val="FF6600"/>
              </a:buClr>
              <a:buSzPct val="100000"/>
              <a:buNone/>
            </a:pPr>
            <a:endParaRPr lang="fr-FR" sz="1200" dirty="0">
              <a:solidFill>
                <a:srgbClr val="7F7F7F"/>
              </a:solidFill>
            </a:endParaRPr>
          </a:p>
          <a:p>
            <a:pPr marL="179387" lvl="1" indent="0">
              <a:buClr>
                <a:srgbClr val="FF6600"/>
              </a:buClr>
              <a:buSzPct val="100000"/>
              <a:buNone/>
            </a:pPr>
            <a:endParaRPr lang="fr-FR" sz="1200" dirty="0">
              <a:solidFill>
                <a:srgbClr val="7F7F7F"/>
              </a:solidFill>
            </a:endParaRPr>
          </a:p>
        </p:txBody>
      </p:sp>
      <p:sp>
        <p:nvSpPr>
          <p:cNvPr id="4" name="Espace réservé du pied de page 3"/>
          <p:cNvSpPr>
            <a:spLocks noGrp="1"/>
          </p:cNvSpPr>
          <p:nvPr>
            <p:ph type="ftr" sz="quarter" idx="11"/>
          </p:nvPr>
        </p:nvSpPr>
        <p:spPr/>
        <p:txBody>
          <a:bodyPr/>
          <a:lstStyle/>
          <a:p>
            <a:endParaRPr lang="fr-FR" dirty="0">
              <a:solidFill>
                <a:srgbClr val="7F7F7F"/>
              </a:solidFill>
            </a:endParaRPr>
          </a:p>
        </p:txBody>
      </p:sp>
      <p:sp>
        <p:nvSpPr>
          <p:cNvPr id="5" name="Rectangle 2"/>
          <p:cNvSpPr>
            <a:spLocks noChangeArrowheads="1"/>
          </p:cNvSpPr>
          <p:nvPr/>
        </p:nvSpPr>
        <p:spPr bwMode="auto">
          <a:xfrm>
            <a:off x="983432" y="1695872"/>
            <a:ext cx="909977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1400" dirty="0" smtClean="0">
                <a:latin typeface="Arial" panose="020B0604020202020204" pitchFamily="34" charset="0"/>
                <a:ea typeface="Calibri" panose="020F0502020204030204" pitchFamily="34" charset="0"/>
              </a:rPr>
              <a:t>Selon :</a:t>
            </a:r>
            <a:endParaRPr kumimoji="0" lang="fr-FR" altLang="fr-FR" sz="1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             D 123-235 et suivants du Code de commerce </a:t>
            </a:r>
            <a:endParaRPr kumimoji="0" lang="fr-FR" altLang="fr-FR" sz="1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             R 314-4 du Code de l’énergie </a:t>
            </a:r>
            <a:endParaRPr kumimoji="0" lang="fr-FR" altLang="fr-FR" sz="1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             L 8222-1 et suivants du Code du travail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Sur la qualité de commerçant et l’obligation qui en découle de faire immatriculer ses établissements : voir avis 2012-014 du Comité de Coordination du Registre du Commerce et des Sociétés. </a:t>
            </a:r>
            <a:endParaRPr kumimoji="0" lang="fr-FR" altLang="fr-FR" sz="1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6145" name="Image 4" descr="cid:image005.jpg@01D7BEB6.2EC9A050"/>
          <p:cNvPicPr>
            <a:picLocks noChangeAspect="1" noChangeArrowheads="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1775520" y="3337295"/>
            <a:ext cx="7369169" cy="167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3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007" y="0"/>
            <a:ext cx="12221007" cy="6858000"/>
          </a:xfrm>
          <a:prstGeom prst="rect">
            <a:avLst/>
          </a:prstGeom>
        </p:spPr>
      </p:pic>
      <p:sp>
        <p:nvSpPr>
          <p:cNvPr id="18" name="ZoneTexte 17"/>
          <p:cNvSpPr txBox="1"/>
          <p:nvPr/>
        </p:nvSpPr>
        <p:spPr>
          <a:xfrm>
            <a:off x="519556" y="437546"/>
            <a:ext cx="11103459" cy="830997"/>
          </a:xfrm>
          <a:prstGeom prst="rect">
            <a:avLst/>
          </a:prstGeom>
          <a:noFill/>
        </p:spPr>
        <p:txBody>
          <a:bodyPr wrap="square" rtlCol="0">
            <a:spAutoFit/>
          </a:bodyPr>
          <a:lstStyle/>
          <a:p>
            <a:pPr algn="ctr"/>
            <a:r>
              <a:rPr lang="fr-FR" sz="4800" dirty="0"/>
              <a:t>5</a:t>
            </a:r>
            <a:r>
              <a:rPr lang="fr-FR" sz="4800" dirty="0" smtClean="0"/>
              <a:t> Révision des tarifs S06-S10</a:t>
            </a:r>
            <a:endParaRPr lang="fr-FR" sz="4800" dirty="0"/>
          </a:p>
        </p:txBody>
      </p:sp>
    </p:spTree>
    <p:extLst>
      <p:ext uri="{BB962C8B-B14F-4D97-AF65-F5344CB8AC3E}">
        <p14:creationId xmlns:p14="http://schemas.microsoft.com/office/powerpoint/2010/main" val="3432014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2712" y="404664"/>
            <a:ext cx="8353425" cy="850106"/>
          </a:xfrm>
        </p:spPr>
        <p:txBody>
          <a:bodyPr/>
          <a:lstStyle/>
          <a:p>
            <a:r>
              <a:rPr lang="fr-FR" dirty="0" smtClean="0"/>
              <a:t>Ordre du jour</a:t>
            </a:r>
            <a:endParaRPr lang="fr-FR" dirty="0"/>
          </a:p>
        </p:txBody>
      </p:sp>
      <p:sp>
        <p:nvSpPr>
          <p:cNvPr id="4" name="Espace réservé du texte 3"/>
          <p:cNvSpPr>
            <a:spLocks noGrp="1"/>
          </p:cNvSpPr>
          <p:nvPr>
            <p:ph type="body" sz="quarter" idx="11"/>
          </p:nvPr>
        </p:nvSpPr>
        <p:spPr>
          <a:xfrm>
            <a:off x="1912712" y="1222248"/>
            <a:ext cx="8353425" cy="4032250"/>
          </a:xfrm>
        </p:spPr>
        <p:txBody>
          <a:bodyPr/>
          <a:lstStyle/>
          <a:p>
            <a:pPr marL="0" lvl="0" indent="0">
              <a:buNone/>
            </a:pPr>
            <a:r>
              <a:rPr lang="fr-FR" sz="1400" dirty="0" smtClean="0"/>
              <a:t>0. Validation CR CCP de mai</a:t>
            </a:r>
          </a:p>
          <a:p>
            <a:pPr lvl="0"/>
            <a:r>
              <a:rPr lang="fr-FR" sz="1400" dirty="0" smtClean="0"/>
              <a:t>Etats </a:t>
            </a:r>
            <a:r>
              <a:rPr lang="fr-FR" sz="1400" dirty="0"/>
              <a:t>techniques et financiers des S2R et </a:t>
            </a:r>
            <a:r>
              <a:rPr lang="fr-FR" sz="1400" dirty="0" smtClean="0"/>
              <a:t>S3R</a:t>
            </a:r>
            <a:endParaRPr lang="fr-FR" sz="1400" dirty="0"/>
          </a:p>
          <a:p>
            <a:pPr lvl="0"/>
            <a:r>
              <a:rPr lang="fr-FR" sz="1400" dirty="0" smtClean="0"/>
              <a:t>Activité raccordement</a:t>
            </a:r>
            <a:endParaRPr lang="fr-FR" sz="1400" dirty="0"/>
          </a:p>
          <a:p>
            <a:pPr lvl="0"/>
            <a:r>
              <a:rPr lang="fr-FR" sz="1400" dirty="0"/>
              <a:t>Avis modificatif cahier des charges A0 </a:t>
            </a:r>
            <a:r>
              <a:rPr lang="fr-FR" sz="1400" dirty="0" smtClean="0"/>
              <a:t>2019</a:t>
            </a:r>
            <a:endParaRPr lang="fr-FR" sz="1400" dirty="0"/>
          </a:p>
          <a:p>
            <a:pPr lvl="0"/>
            <a:r>
              <a:rPr lang="fr-FR" sz="1400" dirty="0"/>
              <a:t>Siret unique par installation </a:t>
            </a:r>
          </a:p>
          <a:p>
            <a:pPr lvl="0"/>
            <a:r>
              <a:rPr lang="fr-FR" sz="1400" dirty="0" smtClean="0"/>
              <a:t>Point </a:t>
            </a:r>
            <a:r>
              <a:rPr lang="fr-FR" sz="1400" dirty="0"/>
              <a:t>clause de sauvegarde révision </a:t>
            </a:r>
            <a:r>
              <a:rPr lang="fr-FR" sz="1400" dirty="0" smtClean="0"/>
              <a:t>S06-S10</a:t>
            </a:r>
            <a:endParaRPr lang="fr-FR" sz="1400" dirty="0"/>
          </a:p>
          <a:p>
            <a:pPr lvl="0"/>
            <a:r>
              <a:rPr lang="fr-FR" sz="1400" dirty="0"/>
              <a:t>Points divers</a:t>
            </a:r>
          </a:p>
          <a:p>
            <a:pPr lvl="1"/>
            <a:r>
              <a:rPr lang="fr-FR" sz="1400" dirty="0"/>
              <a:t>Organisation d’une réunion sur la sécurisation de l’Ouest Guyanais </a:t>
            </a:r>
            <a:r>
              <a:rPr lang="fr-FR" sz="1400" dirty="0" smtClean="0"/>
              <a:t>Concertation </a:t>
            </a:r>
            <a:r>
              <a:rPr lang="fr-FR" sz="1400" dirty="0"/>
              <a:t>sur les réclamations coupures </a:t>
            </a:r>
            <a:r>
              <a:rPr lang="fr-FR" sz="1400" dirty="0" smtClean="0"/>
              <a:t>Planning </a:t>
            </a:r>
            <a:r>
              <a:rPr lang="fr-FR" sz="1400" dirty="0"/>
              <a:t>S06-S10 – J&amp;N</a:t>
            </a:r>
          </a:p>
          <a:p>
            <a:pPr lvl="1"/>
            <a:r>
              <a:rPr lang="fr-FR" sz="1400" dirty="0" smtClean="0"/>
              <a:t>Actualité nouveaux Arrêtés Tarifaires et AO </a:t>
            </a:r>
            <a:r>
              <a:rPr lang="fr-FR" sz="1400" dirty="0"/>
              <a:t>PV </a:t>
            </a:r>
          </a:p>
          <a:p>
            <a:pPr lvl="1"/>
            <a:r>
              <a:rPr lang="fr-FR" sz="1400" dirty="0" smtClean="0"/>
              <a:t>Tenue </a:t>
            </a:r>
            <a:r>
              <a:rPr lang="fr-FR" sz="1400" dirty="0"/>
              <a:t>aux creux </a:t>
            </a:r>
            <a:endParaRPr lang="fr-FR" sz="1400" dirty="0" smtClean="0"/>
          </a:p>
          <a:p>
            <a:pPr lvl="1"/>
            <a:r>
              <a:rPr lang="fr-FR" sz="1400" dirty="0"/>
              <a:t>AO 2019 trames</a:t>
            </a:r>
          </a:p>
          <a:p>
            <a:pPr lvl="1"/>
            <a:endParaRPr lang="fr-FR" sz="1400" dirty="0" smtClean="0"/>
          </a:p>
          <a:p>
            <a:pPr lvl="1"/>
            <a:r>
              <a:rPr lang="fr-FR" sz="1400" dirty="0" smtClean="0"/>
              <a:t>Vos questions</a:t>
            </a:r>
            <a:endParaRPr lang="fr-FR" dirty="0"/>
          </a:p>
          <a:p>
            <a:pPr lvl="1"/>
            <a:r>
              <a:rPr lang="fr-FR" dirty="0"/>
              <a:t>	</a:t>
            </a:r>
            <a:endParaRPr lang="fr-FR" dirty="0" smtClean="0"/>
          </a:p>
        </p:txBody>
      </p:sp>
    </p:spTree>
    <p:extLst>
      <p:ext uri="{BB962C8B-B14F-4D97-AF65-F5344CB8AC3E}">
        <p14:creationId xmlns:p14="http://schemas.microsoft.com/office/powerpoint/2010/main" val="3060978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89085" y="193431"/>
            <a:ext cx="7763608" cy="523220"/>
          </a:xfrm>
          <a:prstGeom prst="rect">
            <a:avLst/>
          </a:prstGeom>
          <a:noFill/>
        </p:spPr>
        <p:txBody>
          <a:bodyPr wrap="square" rtlCol="0">
            <a:spAutoFit/>
          </a:bodyPr>
          <a:lstStyle/>
          <a:p>
            <a:r>
              <a:rPr lang="fr-FR" sz="2800" dirty="0"/>
              <a:t>S06-S10 Activation de la clause de sauvegarde</a:t>
            </a:r>
          </a:p>
        </p:txBody>
      </p:sp>
      <p:sp>
        <p:nvSpPr>
          <p:cNvPr id="5" name="ZoneTexte 4"/>
          <p:cNvSpPr txBox="1"/>
          <p:nvPr/>
        </p:nvSpPr>
        <p:spPr>
          <a:xfrm>
            <a:off x="3143672" y="836712"/>
            <a:ext cx="8466992" cy="5632311"/>
          </a:xfrm>
          <a:prstGeom prst="rect">
            <a:avLst/>
          </a:prstGeom>
          <a:noFill/>
        </p:spPr>
        <p:txBody>
          <a:bodyPr wrap="square" rtlCol="0">
            <a:spAutoFit/>
          </a:bodyPr>
          <a:lstStyle/>
          <a:p>
            <a:r>
              <a:rPr lang="fr-FR" dirty="0"/>
              <a:t>Après réception de la notification du tarif, un délai de trois mois est donné pour activer la clause de sauvegarde.</a:t>
            </a:r>
          </a:p>
          <a:p>
            <a:endParaRPr lang="fr-FR" dirty="0"/>
          </a:p>
          <a:p>
            <a:r>
              <a:rPr lang="fr-FR" dirty="0"/>
              <a:t>Cette activation en ligne est rapide et suspend la révision tarifaire. Suspension au premier jour du mois au cours duquel la CRE accuse réception de la </a:t>
            </a:r>
            <a:r>
              <a:rPr lang="fr-FR" dirty="0" smtClean="0"/>
              <a:t>demande.</a:t>
            </a:r>
            <a:endParaRPr lang="fr-FR" dirty="0"/>
          </a:p>
          <a:p>
            <a:endParaRPr lang="fr-FR" dirty="0"/>
          </a:p>
          <a:p>
            <a:r>
              <a:rPr lang="fr-FR" dirty="0" smtClean="0"/>
              <a:t>Une activation de la </a:t>
            </a:r>
            <a:r>
              <a:rPr lang="fr-FR" dirty="0"/>
              <a:t>clause de sauvegarde avant </a:t>
            </a:r>
            <a:r>
              <a:rPr lang="fr-FR" dirty="0" smtClean="0"/>
              <a:t>la </a:t>
            </a:r>
            <a:r>
              <a:rPr lang="fr-FR" dirty="0"/>
              <a:t>première quinzaine de </a:t>
            </a:r>
            <a:r>
              <a:rPr lang="fr-FR" dirty="0" smtClean="0"/>
              <a:t>décembre, devrait permettre de </a:t>
            </a:r>
            <a:r>
              <a:rPr lang="fr-FR" dirty="0"/>
              <a:t>maintenir le tarif initial jusqu’à la fin de l’examen du dossier par la CRE dans la limite de 16 mois.</a:t>
            </a:r>
          </a:p>
          <a:p>
            <a:endParaRPr lang="fr-FR" dirty="0"/>
          </a:p>
          <a:p>
            <a:r>
              <a:rPr lang="fr-FR" b="1" dirty="0"/>
              <a:t>La CRE dispose d’un délai de 8 mois pour s’assurer de la complétude du dossier</a:t>
            </a:r>
            <a:r>
              <a:rPr lang="fr-FR" dirty="0"/>
              <a:t>. Dans ce délai, si elle estime que le dossier fourni par le producteur est incomplet, elle lui demande de le compléter. </a:t>
            </a:r>
            <a:r>
              <a:rPr lang="fr-FR" b="1" dirty="0"/>
              <a:t>Si le producteur ne le complète pas dans un délai de deux mois, il s’expose à une décision de rejet. </a:t>
            </a:r>
            <a:r>
              <a:rPr lang="fr-FR" dirty="0"/>
              <a:t>Ce délai peut être prorogé par la CRE au regard de circonstances motivées : il est entendu que certaines des pièces (par exemple les pièces 6 à 10 §2.1.1 ou le plan d’affaires – pièce 19 mentionné au §2.1.2.) sont plus longues à obtenir.</a:t>
            </a:r>
          </a:p>
          <a:p>
            <a:endParaRPr lang="fr-FR" dirty="0"/>
          </a:p>
          <a:p>
            <a:r>
              <a:rPr lang="fr-FR" dirty="0"/>
              <a:t>En cas de non réception des notifications le X décembre, vous pouvez vous adresser à l’adresse </a:t>
            </a:r>
            <a:r>
              <a:rPr lang="fr-FR" dirty="0">
                <a:hlinkClick r:id="rId3"/>
              </a:rPr>
              <a:t>sei-achats-energie@edf.fr</a:t>
            </a:r>
            <a:r>
              <a:rPr lang="fr-FR" dirty="0"/>
              <a:t> qui transmettra à la DGEC.</a:t>
            </a:r>
          </a:p>
        </p:txBody>
      </p:sp>
      <p:graphicFrame>
        <p:nvGraphicFramePr>
          <p:cNvPr id="6" name="Objet 5"/>
          <p:cNvGraphicFramePr>
            <a:graphicFrameLocks noChangeAspect="1"/>
          </p:cNvGraphicFramePr>
          <p:nvPr>
            <p:extLst>
              <p:ext uri="{D42A27DB-BD31-4B8C-83A1-F6EECF244321}">
                <p14:modId xmlns:p14="http://schemas.microsoft.com/office/powerpoint/2010/main" val="223404400"/>
              </p:ext>
            </p:extLst>
          </p:nvPr>
        </p:nvGraphicFramePr>
        <p:xfrm>
          <a:off x="191344" y="1196752"/>
          <a:ext cx="2863361" cy="4290645"/>
        </p:xfrm>
        <a:graphic>
          <a:graphicData uri="http://schemas.openxmlformats.org/presentationml/2006/ole">
            <mc:AlternateContent xmlns:mc="http://schemas.openxmlformats.org/markup-compatibility/2006">
              <mc:Choice xmlns:v="urn:schemas-microsoft-com:vml" Requires="v">
                <p:oleObj spid="_x0000_s5135" name="Acrobat Document" r:id="rId4" imgW="5879160" imgH="8307720" progId="AcroExch.Document.DC">
                  <p:embed/>
                </p:oleObj>
              </mc:Choice>
              <mc:Fallback>
                <p:oleObj name="Acrobat Document" r:id="rId4" imgW="5879160" imgH="8307720" progId="AcroExch.Document.DC">
                  <p:embed/>
                  <p:pic>
                    <p:nvPicPr>
                      <p:cNvPr id="0" name=""/>
                      <p:cNvPicPr/>
                      <p:nvPr/>
                    </p:nvPicPr>
                    <p:blipFill>
                      <a:blip r:embed="rId5"/>
                      <a:stretch>
                        <a:fillRect/>
                      </a:stretch>
                    </p:blipFill>
                    <p:spPr>
                      <a:xfrm>
                        <a:off x="191344" y="1196752"/>
                        <a:ext cx="2863361" cy="4290645"/>
                      </a:xfrm>
                      <a:prstGeom prst="rect">
                        <a:avLst/>
                      </a:prstGeom>
                    </p:spPr>
                  </p:pic>
                </p:oleObj>
              </mc:Fallback>
            </mc:AlternateContent>
          </a:graphicData>
        </a:graphic>
      </p:graphicFrame>
    </p:spTree>
    <p:extLst>
      <p:ext uri="{BB962C8B-B14F-4D97-AF65-F5344CB8AC3E}">
        <p14:creationId xmlns:p14="http://schemas.microsoft.com/office/powerpoint/2010/main" val="2863031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5400" y="404664"/>
            <a:ext cx="9570737" cy="850106"/>
          </a:xfrm>
        </p:spPr>
        <p:txBody>
          <a:bodyPr/>
          <a:lstStyle/>
          <a:p>
            <a:pPr lvl="0"/>
            <a:r>
              <a:rPr lang="fr-FR" sz="4000" dirty="0"/>
              <a:t>Points divers</a:t>
            </a:r>
          </a:p>
        </p:txBody>
      </p:sp>
      <p:sp>
        <p:nvSpPr>
          <p:cNvPr id="5" name="Espace réservé du contenu 2"/>
          <p:cNvSpPr txBox="1">
            <a:spLocks/>
          </p:cNvSpPr>
          <p:nvPr/>
        </p:nvSpPr>
        <p:spPr>
          <a:xfrm>
            <a:off x="859864" y="1412776"/>
            <a:ext cx="9433048" cy="3960440"/>
          </a:xfrm>
          <a:prstGeom prst="rect">
            <a:avLst/>
          </a:prstGeom>
        </p:spPr>
        <p:txBody>
          <a:bodyPr/>
          <a:lstStyle>
            <a:lvl1pPr marL="179388" indent="-179388" algn="l" defTabSz="914400" rtl="0" eaLnBrk="1" latinLnBrk="0" hangingPunct="1">
              <a:spcBef>
                <a:spcPts val="1800"/>
              </a:spcBef>
              <a:buClr>
                <a:schemeClr val="accent6"/>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6"/>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6"/>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400" dirty="0" smtClean="0"/>
              <a:t>Organisation </a:t>
            </a:r>
            <a:r>
              <a:rPr lang="fr-FR" sz="1400" dirty="0"/>
              <a:t>d’une réunion sur la sécurisation de l’Ouest Guyanais </a:t>
            </a:r>
          </a:p>
          <a:p>
            <a:pPr lvl="1"/>
            <a:r>
              <a:rPr lang="fr-FR" sz="1400" dirty="0"/>
              <a:t>La PPE Guyane </a:t>
            </a:r>
            <a:r>
              <a:rPr lang="fr-FR" sz="1400" dirty="0" smtClean="0"/>
              <a:t>prévoit «</a:t>
            </a:r>
            <a:r>
              <a:rPr lang="fr-FR" sz="1400" dirty="0"/>
              <a:t> </a:t>
            </a:r>
            <a:r>
              <a:rPr lang="fr-FR" sz="1400" dirty="0" smtClean="0"/>
              <a:t>la </a:t>
            </a:r>
            <a:r>
              <a:rPr lang="fr-FR" sz="1400" dirty="0"/>
              <a:t>mise en service de moyens de base à puissance garantie pour un total de 20 MW dans l'Ouest </a:t>
            </a:r>
            <a:r>
              <a:rPr lang="fr-FR" sz="1400" dirty="0" smtClean="0"/>
              <a:t>[…] ».</a:t>
            </a:r>
          </a:p>
          <a:p>
            <a:pPr lvl="1"/>
            <a:r>
              <a:rPr lang="fr-FR" sz="1400" dirty="0" smtClean="0"/>
              <a:t>Afin de définir d’organiser l’atteinte de cet objectif très technique de la PPE, une réunion spécifique sera organisé cet hiver selon les disponibilité des intéressés.</a:t>
            </a:r>
          </a:p>
          <a:p>
            <a:pPr lvl="1"/>
            <a:r>
              <a:rPr lang="fr-FR" sz="1400" dirty="0" smtClean="0"/>
              <a:t>Si vous souhaitez être présents, déclarez-vous  : SEI-achats-energie@edf.fr ou jerome.quenu@edf.fr</a:t>
            </a:r>
            <a:endParaRPr lang="fr-FR" sz="1400" dirty="0"/>
          </a:p>
          <a:p>
            <a:r>
              <a:rPr lang="fr-FR" sz="1400" dirty="0"/>
              <a:t>Concertation sur les réclamations coupures </a:t>
            </a:r>
            <a:endParaRPr lang="fr-FR" sz="1400" dirty="0" smtClean="0"/>
          </a:p>
          <a:p>
            <a:r>
              <a:rPr lang="fr-FR" sz="1400" dirty="0" smtClean="0"/>
              <a:t>Planning S06-S10</a:t>
            </a:r>
            <a:endParaRPr lang="fr-FR" sz="1400" dirty="0"/>
          </a:p>
          <a:p>
            <a:r>
              <a:rPr lang="fr-FR" sz="1400" dirty="0"/>
              <a:t>Actualité nouveaux Arrêtés Tarifaires et AO PV </a:t>
            </a:r>
          </a:p>
          <a:p>
            <a:r>
              <a:rPr lang="fr-FR" sz="1400" dirty="0"/>
              <a:t>Suivi de performance des installations </a:t>
            </a:r>
            <a:r>
              <a:rPr lang="fr-FR" sz="1400" dirty="0" smtClean="0"/>
              <a:t>(tenue au creux) : délai dans la mise en place</a:t>
            </a:r>
            <a:endParaRPr lang="fr-FR" sz="1400" dirty="0"/>
          </a:p>
        </p:txBody>
      </p:sp>
    </p:spTree>
    <p:extLst>
      <p:ext uri="{BB962C8B-B14F-4D97-AF65-F5344CB8AC3E}">
        <p14:creationId xmlns:p14="http://schemas.microsoft.com/office/powerpoint/2010/main" val="1988067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715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0"/>
          </p:nvPr>
        </p:nvSpPr>
        <p:spPr/>
        <p:txBody>
          <a:bodyPr>
            <a:normAutofit/>
          </a:bodyPr>
          <a:lstStyle/>
          <a:p>
            <a:r>
              <a:rPr lang="fr-FR" dirty="0" smtClean="0"/>
              <a:t>1 – Etats techniques et financiers des S(R)</a:t>
            </a:r>
            <a:r>
              <a:rPr lang="fr-FR" dirty="0" err="1" smtClean="0"/>
              <a:t>RREnR</a:t>
            </a:r>
            <a:r>
              <a:rPr lang="fr-FR" dirty="0" smtClean="0"/>
              <a:t> </a:t>
            </a:r>
            <a:endParaRPr lang="fr-FR" dirty="0"/>
          </a:p>
        </p:txBody>
      </p:sp>
      <p:sp>
        <p:nvSpPr>
          <p:cNvPr id="6" name="Espace réservé du texte 5"/>
          <p:cNvSpPr>
            <a:spLocks noGrp="1"/>
          </p:cNvSpPr>
          <p:nvPr>
            <p:ph type="body" sz="half" idx="2"/>
          </p:nvPr>
        </p:nvSpPr>
        <p:spPr/>
        <p:txBody>
          <a:bodyPr/>
          <a:lstStyle/>
          <a:p>
            <a:endParaRPr lang="fr-FR" dirty="0"/>
          </a:p>
        </p:txBody>
      </p:sp>
    </p:spTree>
    <p:extLst>
      <p:ext uri="{BB962C8B-B14F-4D97-AF65-F5344CB8AC3E}">
        <p14:creationId xmlns:p14="http://schemas.microsoft.com/office/powerpoint/2010/main" val="4088114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Etat technique et financiers des S(R)</a:t>
            </a:r>
            <a:r>
              <a:rPr lang="fr-FR" sz="2400" dirty="0" err="1"/>
              <a:t>RREnR</a:t>
            </a:r>
            <a:endParaRPr lang="fr-FR" sz="2400" dirty="0"/>
          </a:p>
        </p:txBody>
      </p:sp>
      <p:sp>
        <p:nvSpPr>
          <p:cNvPr id="7" name="Espace réservé du contenu 2"/>
          <p:cNvSpPr>
            <a:spLocks noGrp="1"/>
          </p:cNvSpPr>
          <p:nvPr>
            <p:ph idx="1"/>
          </p:nvPr>
        </p:nvSpPr>
        <p:spPr>
          <a:xfrm>
            <a:off x="1919287" y="1052736"/>
            <a:ext cx="8208912" cy="5770512"/>
          </a:xfrm>
        </p:spPr>
        <p:txBody>
          <a:bodyPr/>
          <a:lstStyle/>
          <a:p>
            <a:pPr algn="just"/>
            <a:r>
              <a:rPr lang="fr-FR" sz="1400" b="0" dirty="0"/>
              <a:t>Conformément à l’article D 321-21-1 du code de l’énergie, « </a:t>
            </a:r>
            <a:r>
              <a:rPr lang="fr-FR" sz="1400" b="0" i="1" dirty="0"/>
              <a:t>les gestionnaires de réseau public établissent conjointement et transmettent au préfet de région, annuellement, un état technique et financier de la mise en œuvre du schéma régional de raccordement au réseau des énergies renouvelables. Cet état est publié sur le site Internet du gestionnaire du réseau public de transport </a:t>
            </a:r>
            <a:r>
              <a:rPr lang="fr-FR" sz="1400" b="0" dirty="0"/>
              <a:t>». </a:t>
            </a:r>
          </a:p>
          <a:p>
            <a:pPr algn="just"/>
            <a:r>
              <a:rPr lang="fr-FR" sz="1400" b="0" dirty="0"/>
              <a:t>Les états techniques et financiers des S(R)</a:t>
            </a:r>
            <a:r>
              <a:rPr lang="fr-FR" sz="1400" b="0" dirty="0" err="1"/>
              <a:t>RREnR</a:t>
            </a:r>
            <a:r>
              <a:rPr lang="fr-FR" sz="1400" b="0" dirty="0"/>
              <a:t> en vigueur au 1</a:t>
            </a:r>
            <a:r>
              <a:rPr lang="fr-FR" sz="1400" b="0" baseline="30000" dirty="0"/>
              <a:t>er</a:t>
            </a:r>
            <a:r>
              <a:rPr lang="fr-FR" sz="1400" b="0" dirty="0"/>
              <a:t> janvier 2021 sont publiés sur les sites internet de chaque Centre (Corse, Réunion, Martinique et Guyane. Le S3REnR de Guadeloupe est entré en vigueur le 1</a:t>
            </a:r>
            <a:r>
              <a:rPr lang="fr-FR" sz="1400" b="0" baseline="30000" dirty="0"/>
              <a:t>er</a:t>
            </a:r>
            <a:r>
              <a:rPr lang="fr-FR" sz="1400" b="0" dirty="0"/>
              <a:t> juillet 2021, il n’y a donc à ce jour pas d’état technique et financier pour ce Centre).</a:t>
            </a:r>
          </a:p>
          <a:p>
            <a:pPr algn="just"/>
            <a:r>
              <a:rPr lang="fr-FR" sz="1400" b="0" dirty="0"/>
              <a:t>Les informations suivantes figurent dans les ETF :</a:t>
            </a:r>
          </a:p>
          <a:p>
            <a:pPr lvl="1" algn="just"/>
            <a:r>
              <a:rPr lang="fr-FR" sz="1400" dirty="0"/>
              <a:t>Actualisation de la quote-part</a:t>
            </a:r>
          </a:p>
          <a:p>
            <a:pPr lvl="1" algn="just"/>
            <a:r>
              <a:rPr lang="fr-FR" sz="1400" dirty="0"/>
              <a:t>Évolution de la production d’énergie renouvelable</a:t>
            </a:r>
          </a:p>
          <a:p>
            <a:pPr lvl="1" algn="just"/>
            <a:r>
              <a:rPr lang="fr-FR" sz="1400" dirty="0"/>
              <a:t>Avancement des travaux de l’état initial</a:t>
            </a:r>
          </a:p>
          <a:p>
            <a:pPr lvl="1" algn="just"/>
            <a:r>
              <a:rPr lang="fr-FR" sz="1400" dirty="0"/>
              <a:t>Avancement des travaux prévus au schéma</a:t>
            </a:r>
          </a:p>
          <a:p>
            <a:pPr lvl="1" algn="just"/>
            <a:r>
              <a:rPr lang="fr-FR" sz="1400" dirty="0"/>
              <a:t>Utilisation des capacités réservées</a:t>
            </a:r>
          </a:p>
          <a:p>
            <a:pPr lvl="1" algn="just"/>
            <a:r>
              <a:rPr lang="fr-FR" sz="1400" dirty="0"/>
              <a:t>Etat des dépenses et des quotes-parts perçues</a:t>
            </a:r>
          </a:p>
          <a:p>
            <a:pPr lvl="1" algn="just"/>
            <a:r>
              <a:rPr lang="fr-FR" sz="1400" dirty="0"/>
              <a:t>Transferts réalisés</a:t>
            </a:r>
          </a:p>
          <a:p>
            <a:pPr algn="just"/>
            <a:r>
              <a:rPr lang="fr-FR" sz="1400" b="0" dirty="0"/>
              <a:t>Les informations figurant dans les ETF de 2021 qui font l’objet de cette présentation sont basées sur les données disponibles au </a:t>
            </a:r>
            <a:r>
              <a:rPr lang="fr-FR" sz="1400" u="sng" dirty="0"/>
              <a:t>01/01/2021</a:t>
            </a:r>
          </a:p>
          <a:p>
            <a:pPr algn="just"/>
            <a:endParaRPr lang="fr-FR" sz="1400" b="0" dirty="0"/>
          </a:p>
        </p:txBody>
      </p:sp>
      <p:sp>
        <p:nvSpPr>
          <p:cNvPr id="3" name="Espace réservé du pied de page 2"/>
          <p:cNvSpPr>
            <a:spLocks noGrp="1"/>
          </p:cNvSpPr>
          <p:nvPr>
            <p:ph type="ftr" sz="quarter" idx="11"/>
          </p:nvPr>
        </p:nvSpPr>
        <p:spPr/>
        <p:txBody>
          <a:bodyPr/>
          <a:lstStyle/>
          <a:p>
            <a:r>
              <a:rPr lang="fr-FR" dirty="0" smtClean="0">
                <a:solidFill>
                  <a:srgbClr val="7F7F7F"/>
                </a:solidFill>
              </a:rPr>
              <a:t>ETF S3R | CCP 11/2021</a:t>
            </a:r>
            <a:endParaRPr lang="fr-FR" dirty="0">
              <a:solidFill>
                <a:srgbClr val="7F7F7F"/>
              </a:solidFill>
            </a:endParaRPr>
          </a:p>
        </p:txBody>
      </p:sp>
    </p:spTree>
    <p:extLst>
      <p:ext uri="{BB962C8B-B14F-4D97-AF65-F5344CB8AC3E}">
        <p14:creationId xmlns:p14="http://schemas.microsoft.com/office/powerpoint/2010/main" val="24370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ETF Corse – 01/01/2021</a:t>
            </a:r>
          </a:p>
        </p:txBody>
      </p:sp>
      <p:sp>
        <p:nvSpPr>
          <p:cNvPr id="7" name="Espace réservé du contenu 2"/>
          <p:cNvSpPr>
            <a:spLocks noGrp="1"/>
          </p:cNvSpPr>
          <p:nvPr>
            <p:ph idx="1"/>
          </p:nvPr>
        </p:nvSpPr>
        <p:spPr>
          <a:xfrm>
            <a:off x="1919287" y="836712"/>
            <a:ext cx="8208912" cy="2664296"/>
          </a:xfrm>
        </p:spPr>
        <p:txBody>
          <a:bodyPr/>
          <a:lstStyle/>
          <a:p>
            <a:pPr algn="just"/>
            <a:r>
              <a:rPr lang="fr-FR" sz="1400" b="0" dirty="0">
                <a:hlinkClick r:id="rId3"/>
              </a:rPr>
              <a:t>https://opendata-corse.edf.fr/pages/reseau-rapports/</a:t>
            </a:r>
            <a:endParaRPr lang="fr-FR" sz="1400" b="0" dirty="0"/>
          </a:p>
          <a:p>
            <a:pPr algn="just"/>
            <a:r>
              <a:rPr lang="fr-FR" sz="1400" b="0" dirty="0"/>
              <a:t>Le S3REnR de Corse ne prévoit pas de travaux de création ni de renforcement (quote-part nulle). L’état technique et financier de Corse ne traite donc que de l’évolution de la production d’énergie renouvelable. </a:t>
            </a:r>
          </a:p>
          <a:p>
            <a:pPr algn="just"/>
            <a:r>
              <a:rPr lang="fr-FR" sz="1400" b="0" dirty="0"/>
              <a:t>Les objectifs du schéma révisé devront être conforme à la future PPE. La révision du schéma est en stand by en attendant la validation de la future PPE. En attendant cette révision et conformément à l’article D 342-22-2 du code de l’énergie «</a:t>
            </a:r>
            <a:r>
              <a:rPr lang="fr-FR" sz="1400" b="0" i="1" dirty="0"/>
              <a:t>les producteurs dont les installations entrent en file d’attente en vue de leur raccordement alors que la totalité de la capacité d’accueil globale du schéma a été réservée sont redevables de la quote-part</a:t>
            </a:r>
            <a:r>
              <a:rPr lang="fr-FR" sz="1400" b="0" dirty="0"/>
              <a:t>». Ces demandes de raccordement sont traitées conformément à la réglementation en vigueur.</a:t>
            </a:r>
          </a:p>
          <a:p>
            <a:pPr algn="just"/>
            <a:endParaRPr lang="fr-FR" sz="1400" b="0" dirty="0"/>
          </a:p>
          <a:p>
            <a:pPr marL="180000" lvl="1" indent="0" algn="just">
              <a:buNone/>
            </a:pPr>
            <a:endParaRPr lang="fr-FR" b="0" dirty="0" smtClean="0"/>
          </a:p>
          <a:p>
            <a:pPr lvl="2" algn="just"/>
            <a:endParaRPr lang="fr-FR" b="0" dirty="0" smtClean="0"/>
          </a:p>
          <a:p>
            <a:pPr lvl="1" algn="just"/>
            <a:endParaRPr lang="fr-FR" sz="1800" dirty="0"/>
          </a:p>
        </p:txBody>
      </p:sp>
      <p:sp>
        <p:nvSpPr>
          <p:cNvPr id="3" name="Espace réservé du pied de page 2"/>
          <p:cNvSpPr>
            <a:spLocks noGrp="1"/>
          </p:cNvSpPr>
          <p:nvPr>
            <p:ph type="ftr" sz="quarter" idx="11"/>
          </p:nvPr>
        </p:nvSpPr>
        <p:spPr/>
        <p:txBody>
          <a:bodyPr/>
          <a:lstStyle/>
          <a:p>
            <a:r>
              <a:rPr lang="fr-FR" smtClean="0">
                <a:solidFill>
                  <a:srgbClr val="7F7F7F"/>
                </a:solidFill>
              </a:rPr>
              <a:t>ETF S3R | CCP 11/2021</a:t>
            </a:r>
            <a:endParaRPr lang="fr-FR" dirty="0">
              <a:solidFill>
                <a:srgbClr val="7F7F7F"/>
              </a:solidFill>
            </a:endParaRPr>
          </a:p>
        </p:txBody>
      </p:sp>
      <p:graphicFrame>
        <p:nvGraphicFramePr>
          <p:cNvPr id="4" name="Tableau 3"/>
          <p:cNvGraphicFramePr>
            <a:graphicFrameLocks noGrp="1"/>
          </p:cNvGraphicFramePr>
          <p:nvPr>
            <p:extLst/>
          </p:nvPr>
        </p:nvGraphicFramePr>
        <p:xfrm>
          <a:off x="2099680" y="3592417"/>
          <a:ext cx="7992639" cy="2966720"/>
        </p:xfrm>
        <a:graphic>
          <a:graphicData uri="http://schemas.openxmlformats.org/drawingml/2006/table">
            <a:tbl>
              <a:tblPr firstRow="1" bandRow="1">
                <a:tableStyleId>{F5AB1C69-6EDB-4FF4-983F-18BD219EF322}</a:tableStyleId>
              </a:tblPr>
              <a:tblGrid>
                <a:gridCol w="1980097"/>
                <a:gridCol w="2880320"/>
                <a:gridCol w="3132222"/>
              </a:tblGrid>
              <a:tr h="370840">
                <a:tc>
                  <a:txBody>
                    <a:bodyPr/>
                    <a:lstStyle/>
                    <a:p>
                      <a:r>
                        <a:rPr lang="fr-FR" sz="1400" b="0" dirty="0" smtClean="0"/>
                        <a:t>Au 01/01/2021</a:t>
                      </a:r>
                      <a:endParaRPr lang="fr-FR" sz="1400" b="0" dirty="0"/>
                    </a:p>
                  </a:txBody>
                  <a:tcPr/>
                </a:tc>
                <a:tc>
                  <a:txBody>
                    <a:bodyPr/>
                    <a:lstStyle/>
                    <a:p>
                      <a:r>
                        <a:rPr lang="fr-FR" sz="1400" b="0" dirty="0" smtClean="0"/>
                        <a:t>Puissance en service (MW)</a:t>
                      </a:r>
                      <a:endParaRPr lang="fr-FR" sz="1400" b="0" dirty="0"/>
                    </a:p>
                  </a:txBody>
                  <a:tcPr/>
                </a:tc>
                <a:tc>
                  <a:txBody>
                    <a:bodyPr/>
                    <a:lstStyle/>
                    <a:p>
                      <a:r>
                        <a:rPr lang="fr-FR" sz="1400" b="0" dirty="0" smtClean="0"/>
                        <a:t>Puissance</a:t>
                      </a:r>
                      <a:r>
                        <a:rPr lang="fr-FR" sz="1400" b="0" baseline="0" dirty="0" smtClean="0"/>
                        <a:t> e</a:t>
                      </a:r>
                      <a:r>
                        <a:rPr lang="fr-FR" sz="1400" b="0" dirty="0" smtClean="0"/>
                        <a:t>n file d’attente (MW)</a:t>
                      </a:r>
                      <a:endParaRPr lang="fr-FR" sz="1400" b="0" dirty="0"/>
                    </a:p>
                  </a:txBody>
                  <a:tcPr/>
                </a:tc>
              </a:tr>
              <a:tr h="370840">
                <a:tc>
                  <a:txBody>
                    <a:bodyPr/>
                    <a:lstStyle/>
                    <a:p>
                      <a:r>
                        <a:rPr lang="fr-FR" sz="1400" b="0" dirty="0" smtClean="0"/>
                        <a:t>Biogaz</a:t>
                      </a:r>
                      <a:endParaRPr lang="fr-FR" sz="1400" b="0" dirty="0"/>
                    </a:p>
                  </a:txBody>
                  <a:tcPr/>
                </a:tc>
                <a:tc>
                  <a:txBody>
                    <a:bodyPr/>
                    <a:lstStyle/>
                    <a:p>
                      <a:r>
                        <a:rPr lang="fr-FR" sz="1400" b="0" dirty="0" smtClean="0"/>
                        <a:t>2</a:t>
                      </a:r>
                      <a:endParaRPr lang="fr-FR" sz="1400" b="0" dirty="0"/>
                    </a:p>
                  </a:txBody>
                  <a:tcPr/>
                </a:tc>
                <a:tc>
                  <a:txBody>
                    <a:bodyPr/>
                    <a:lstStyle/>
                    <a:p>
                      <a:r>
                        <a:rPr lang="fr-FR" sz="1400" b="0" dirty="0" smtClean="0"/>
                        <a:t>-</a:t>
                      </a:r>
                      <a:endParaRPr lang="fr-FR" sz="1400" b="0" dirty="0"/>
                    </a:p>
                  </a:txBody>
                  <a:tcPr/>
                </a:tc>
              </a:tr>
              <a:tr h="370840">
                <a:tc>
                  <a:txBody>
                    <a:bodyPr/>
                    <a:lstStyle/>
                    <a:p>
                      <a:r>
                        <a:rPr lang="fr-FR" sz="1400" b="0" dirty="0" smtClean="0"/>
                        <a:t>Éolien</a:t>
                      </a:r>
                      <a:endParaRPr lang="fr-FR" sz="1400" b="0" dirty="0"/>
                    </a:p>
                  </a:txBody>
                  <a:tcPr/>
                </a:tc>
                <a:tc>
                  <a:txBody>
                    <a:bodyPr/>
                    <a:lstStyle/>
                    <a:p>
                      <a:r>
                        <a:rPr lang="fr-FR" sz="1400" b="0" dirty="0" smtClean="0"/>
                        <a:t>6</a:t>
                      </a:r>
                      <a:endParaRPr lang="fr-FR" sz="1400" b="0" dirty="0"/>
                    </a:p>
                  </a:txBody>
                  <a:tcPr/>
                </a:tc>
                <a:tc>
                  <a:txBody>
                    <a:bodyPr/>
                    <a:lstStyle/>
                    <a:p>
                      <a:r>
                        <a:rPr lang="fr-FR" sz="1400" b="0" dirty="0" smtClean="0"/>
                        <a:t>18,9</a:t>
                      </a:r>
                      <a:endParaRPr lang="fr-FR" sz="1400" b="0" dirty="0"/>
                    </a:p>
                  </a:txBody>
                  <a:tcPr/>
                </a:tc>
              </a:tr>
              <a:tr h="370840">
                <a:tc>
                  <a:txBody>
                    <a:bodyPr/>
                    <a:lstStyle/>
                    <a:p>
                      <a:r>
                        <a:rPr lang="fr-FR" sz="1400" b="0" dirty="0" smtClean="0"/>
                        <a:t>Éolien + stockage</a:t>
                      </a:r>
                      <a:endParaRPr lang="fr-FR" sz="1400" b="0" dirty="0"/>
                    </a:p>
                  </a:txBody>
                  <a:tcPr/>
                </a:tc>
                <a:tc>
                  <a:txBody>
                    <a:bodyPr/>
                    <a:lstStyle/>
                    <a:p>
                      <a:r>
                        <a:rPr lang="fr-FR" sz="1400" b="0" dirty="0" smtClean="0"/>
                        <a:t>-</a:t>
                      </a:r>
                      <a:endParaRPr lang="fr-FR" sz="1400" b="0" dirty="0"/>
                    </a:p>
                  </a:txBody>
                  <a:tcPr/>
                </a:tc>
                <a:tc>
                  <a:txBody>
                    <a:bodyPr/>
                    <a:lstStyle/>
                    <a:p>
                      <a:r>
                        <a:rPr lang="fr-FR" sz="1400" b="0" dirty="0" smtClean="0"/>
                        <a:t>6,4</a:t>
                      </a:r>
                      <a:endParaRPr lang="fr-FR" sz="1400" b="0" dirty="0"/>
                    </a:p>
                  </a:txBody>
                  <a:tcPr/>
                </a:tc>
              </a:tr>
              <a:tr h="370840">
                <a:tc>
                  <a:txBody>
                    <a:bodyPr/>
                    <a:lstStyle/>
                    <a:p>
                      <a:r>
                        <a:rPr lang="fr-FR" sz="1400" b="0" dirty="0" smtClean="0"/>
                        <a:t>Hydraulique</a:t>
                      </a:r>
                      <a:endParaRPr lang="fr-FR" sz="1400" b="0" dirty="0"/>
                    </a:p>
                  </a:txBody>
                  <a:tcPr/>
                </a:tc>
                <a:tc>
                  <a:txBody>
                    <a:bodyPr/>
                    <a:lstStyle/>
                    <a:p>
                      <a:r>
                        <a:rPr lang="fr-FR" sz="1400" b="0" dirty="0" smtClean="0"/>
                        <a:t>223</a:t>
                      </a:r>
                      <a:endParaRPr lang="fr-FR" sz="1400" b="0" dirty="0"/>
                    </a:p>
                  </a:txBody>
                  <a:tcPr/>
                </a:tc>
                <a:tc>
                  <a:txBody>
                    <a:bodyPr/>
                    <a:lstStyle/>
                    <a:p>
                      <a:r>
                        <a:rPr lang="fr-FR" sz="1400" b="0" dirty="0" smtClean="0"/>
                        <a:t>4,9</a:t>
                      </a:r>
                      <a:endParaRPr lang="fr-FR" sz="1400" b="0" dirty="0"/>
                    </a:p>
                  </a:txBody>
                  <a:tcPr/>
                </a:tc>
              </a:tr>
              <a:tr h="370840">
                <a:tc>
                  <a:txBody>
                    <a:bodyPr/>
                    <a:lstStyle/>
                    <a:p>
                      <a:r>
                        <a:rPr lang="fr-FR" sz="1400" b="0" dirty="0" smtClean="0"/>
                        <a:t>PV</a:t>
                      </a:r>
                      <a:endParaRPr lang="fr-FR" sz="1400" b="0" dirty="0"/>
                    </a:p>
                  </a:txBody>
                  <a:tcPr/>
                </a:tc>
                <a:tc>
                  <a:txBody>
                    <a:bodyPr/>
                    <a:lstStyle/>
                    <a:p>
                      <a:r>
                        <a:rPr lang="fr-FR" sz="1400" b="0" dirty="0" smtClean="0"/>
                        <a:t>130</a:t>
                      </a:r>
                      <a:endParaRPr lang="fr-FR" sz="1400" b="0" dirty="0"/>
                    </a:p>
                  </a:txBody>
                  <a:tcPr/>
                </a:tc>
                <a:tc>
                  <a:txBody>
                    <a:bodyPr/>
                    <a:lstStyle/>
                    <a:p>
                      <a:r>
                        <a:rPr lang="fr-FR" sz="1400" b="0" dirty="0" smtClean="0"/>
                        <a:t>34,1</a:t>
                      </a:r>
                      <a:endParaRPr lang="fr-FR" sz="1400" b="0" dirty="0"/>
                    </a:p>
                  </a:txBody>
                  <a:tcPr/>
                </a:tc>
              </a:tr>
              <a:tr h="370840">
                <a:tc>
                  <a:txBody>
                    <a:bodyPr/>
                    <a:lstStyle/>
                    <a:p>
                      <a:r>
                        <a:rPr lang="fr-FR" sz="1400" b="0" dirty="0" err="1" smtClean="0"/>
                        <a:t>PV+Stockage</a:t>
                      </a:r>
                      <a:endParaRPr lang="fr-FR" sz="1400" b="0" dirty="0"/>
                    </a:p>
                  </a:txBody>
                  <a:tcPr/>
                </a:tc>
                <a:tc>
                  <a:txBody>
                    <a:bodyPr/>
                    <a:lstStyle/>
                    <a:p>
                      <a:r>
                        <a:rPr lang="fr-FR" sz="1400" b="0" dirty="0" smtClean="0"/>
                        <a:t>33</a:t>
                      </a:r>
                      <a:endParaRPr lang="fr-FR" sz="1400" b="0" dirty="0"/>
                    </a:p>
                  </a:txBody>
                  <a:tcPr/>
                </a:tc>
                <a:tc>
                  <a:txBody>
                    <a:bodyPr/>
                    <a:lstStyle/>
                    <a:p>
                      <a:r>
                        <a:rPr lang="fr-FR" sz="1400" b="0" dirty="0" smtClean="0"/>
                        <a:t>28</a:t>
                      </a:r>
                      <a:endParaRPr lang="fr-FR" sz="1400" b="0" dirty="0"/>
                    </a:p>
                  </a:txBody>
                  <a:tcPr/>
                </a:tc>
              </a:tr>
              <a:tr h="370840">
                <a:tc>
                  <a:txBody>
                    <a:bodyPr/>
                    <a:lstStyle/>
                    <a:p>
                      <a:r>
                        <a:rPr lang="fr-FR" sz="1400" b="1" dirty="0" smtClean="0"/>
                        <a:t>Total</a:t>
                      </a:r>
                      <a:endParaRPr lang="fr-FR" sz="1400" b="1" dirty="0"/>
                    </a:p>
                  </a:txBody>
                  <a:tcPr/>
                </a:tc>
                <a:tc>
                  <a:txBody>
                    <a:bodyPr/>
                    <a:lstStyle/>
                    <a:p>
                      <a:r>
                        <a:rPr lang="fr-FR" sz="1400" b="1" dirty="0" smtClean="0"/>
                        <a:t>395</a:t>
                      </a:r>
                      <a:endParaRPr lang="fr-FR" sz="1400" b="1" dirty="0"/>
                    </a:p>
                  </a:txBody>
                  <a:tcPr/>
                </a:tc>
                <a:tc>
                  <a:txBody>
                    <a:bodyPr/>
                    <a:lstStyle/>
                    <a:p>
                      <a:r>
                        <a:rPr lang="fr-FR" sz="1400" b="1" dirty="0" smtClean="0"/>
                        <a:t>92</a:t>
                      </a:r>
                      <a:endParaRPr lang="fr-FR" sz="1400" b="1" dirty="0"/>
                    </a:p>
                  </a:txBody>
                  <a:tcPr/>
                </a:tc>
              </a:tr>
            </a:tbl>
          </a:graphicData>
        </a:graphic>
      </p:graphicFrame>
    </p:spTree>
    <p:extLst>
      <p:ext uri="{BB962C8B-B14F-4D97-AF65-F5344CB8AC3E}">
        <p14:creationId xmlns:p14="http://schemas.microsoft.com/office/powerpoint/2010/main" val="1827789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ETF Réunion – 01/01/2021</a:t>
            </a:r>
          </a:p>
        </p:txBody>
      </p:sp>
      <p:sp>
        <p:nvSpPr>
          <p:cNvPr id="7" name="Espace réservé du contenu 2"/>
          <p:cNvSpPr>
            <a:spLocks noGrp="1"/>
          </p:cNvSpPr>
          <p:nvPr>
            <p:ph idx="1"/>
          </p:nvPr>
        </p:nvSpPr>
        <p:spPr>
          <a:xfrm>
            <a:off x="1919288" y="836712"/>
            <a:ext cx="4392737" cy="5544616"/>
          </a:xfrm>
        </p:spPr>
        <p:txBody>
          <a:bodyPr/>
          <a:lstStyle/>
          <a:p>
            <a:pPr algn="just"/>
            <a:r>
              <a:rPr lang="fr-FR" sz="1400" b="0" dirty="0">
                <a:hlinkClick r:id="rId3"/>
              </a:rPr>
              <a:t>https://opendata-reunion.edf.fr/pages/reseau-rapports/</a:t>
            </a:r>
            <a:endParaRPr lang="fr-FR" sz="1400" b="0" dirty="0"/>
          </a:p>
          <a:p>
            <a:pPr algn="just"/>
            <a:r>
              <a:rPr lang="fr-FR" sz="1400" b="0" dirty="0"/>
              <a:t>Le S3REnR de La Réunion prévoit une capacité d’accueil de 162,7 MW. Les investissements nécessaires à l’accueil de ces projets </a:t>
            </a:r>
            <a:r>
              <a:rPr lang="fr-FR" sz="1400" b="0" dirty="0" err="1"/>
              <a:t>EnR</a:t>
            </a:r>
            <a:r>
              <a:rPr lang="fr-FR" sz="1400" b="0" dirty="0"/>
              <a:t> s’élèvent à 3,4 M€. La quote-part correspondante est de 20,9 k€/MW. Le montant actualisé selon l’indice TP12a s’élève à 22 k€/MW.</a:t>
            </a:r>
          </a:p>
          <a:p>
            <a:pPr algn="just"/>
            <a:r>
              <a:rPr lang="fr-FR" sz="1400" b="0" dirty="0"/>
              <a:t>37% des capacités réservées ont été affectées</a:t>
            </a:r>
          </a:p>
          <a:p>
            <a:pPr algn="just"/>
            <a:r>
              <a:rPr lang="fr-FR" sz="1400" b="0" dirty="0"/>
              <a:t>Avancement des travaux</a:t>
            </a:r>
          </a:p>
          <a:p>
            <a:pPr lvl="1" algn="just"/>
            <a:r>
              <a:rPr lang="fr-FR" sz="1400" dirty="0"/>
              <a:t>Pris en compte dans l’état initial : le poste de </a:t>
            </a:r>
            <a:r>
              <a:rPr lang="fr-FR" sz="1400" dirty="0" err="1"/>
              <a:t>Montvert</a:t>
            </a:r>
            <a:r>
              <a:rPr lang="fr-FR" sz="1400" dirty="0"/>
              <a:t> a été mis en service en novembre 2020</a:t>
            </a:r>
          </a:p>
          <a:p>
            <a:pPr lvl="1" algn="just"/>
            <a:r>
              <a:rPr lang="fr-FR" sz="1400" dirty="0"/>
              <a:t>Prévus au S2REnR : le seuil de déclenchement des travaux associés à la mise en service du transformateur déphaseur n’est pas encore atteint.</a:t>
            </a:r>
          </a:p>
          <a:p>
            <a:pPr algn="just"/>
            <a:r>
              <a:rPr lang="fr-FR" sz="1400" b="0" dirty="0"/>
              <a:t>Sommes dépensées et engagées : 22 k€ </a:t>
            </a:r>
          </a:p>
          <a:p>
            <a:pPr algn="just"/>
            <a:r>
              <a:rPr lang="fr-FR" sz="1400" b="0" dirty="0"/>
              <a:t>Quote-part perçues : 27 k€</a:t>
            </a:r>
          </a:p>
          <a:p>
            <a:pPr algn="just"/>
            <a:r>
              <a:rPr lang="fr-FR" sz="1400" b="0" dirty="0"/>
              <a:t>Transferts : 6,1 MW de transferts ont été réalisés </a:t>
            </a:r>
          </a:p>
          <a:p>
            <a:pPr algn="just"/>
            <a:endParaRPr lang="fr-FR" sz="1400" b="0" dirty="0"/>
          </a:p>
          <a:p>
            <a:pPr marL="180000" lvl="1" indent="0" algn="just">
              <a:buNone/>
            </a:pPr>
            <a:endParaRPr lang="fr-FR" b="0" dirty="0" smtClean="0"/>
          </a:p>
          <a:p>
            <a:pPr lvl="2" algn="just"/>
            <a:endParaRPr lang="fr-FR" b="0" dirty="0" smtClean="0"/>
          </a:p>
          <a:p>
            <a:pPr lvl="1" algn="just"/>
            <a:endParaRPr lang="fr-FR" sz="1800" dirty="0"/>
          </a:p>
        </p:txBody>
      </p:sp>
      <p:sp>
        <p:nvSpPr>
          <p:cNvPr id="3" name="Espace réservé du pied de page 2"/>
          <p:cNvSpPr>
            <a:spLocks noGrp="1"/>
          </p:cNvSpPr>
          <p:nvPr>
            <p:ph type="ftr" sz="quarter" idx="11"/>
          </p:nvPr>
        </p:nvSpPr>
        <p:spPr/>
        <p:txBody>
          <a:bodyPr/>
          <a:lstStyle/>
          <a:p>
            <a:r>
              <a:rPr lang="fr-FR" smtClean="0">
                <a:solidFill>
                  <a:srgbClr val="7F7F7F"/>
                </a:solidFill>
              </a:rPr>
              <a:t>ETF S3R | CCP 11/2021</a:t>
            </a:r>
            <a:endParaRPr lang="fr-FR" dirty="0">
              <a:solidFill>
                <a:srgbClr val="7F7F7F"/>
              </a:solidFill>
            </a:endParaRPr>
          </a:p>
        </p:txBody>
      </p:sp>
      <p:pic>
        <p:nvPicPr>
          <p:cNvPr id="5" name="Imag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4752" y="1115125"/>
            <a:ext cx="4147343" cy="4620939"/>
          </a:xfrm>
          <a:prstGeom prst="rect">
            <a:avLst/>
          </a:prstGeom>
        </p:spPr>
      </p:pic>
    </p:spTree>
    <p:extLst>
      <p:ext uri="{BB962C8B-B14F-4D97-AF65-F5344CB8AC3E}">
        <p14:creationId xmlns:p14="http://schemas.microsoft.com/office/powerpoint/2010/main" val="209196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ETF Martinique – 01/01/2021</a:t>
            </a:r>
          </a:p>
        </p:txBody>
      </p:sp>
      <p:sp>
        <p:nvSpPr>
          <p:cNvPr id="7" name="Espace réservé du contenu 2"/>
          <p:cNvSpPr>
            <a:spLocks noGrp="1"/>
          </p:cNvSpPr>
          <p:nvPr>
            <p:ph idx="1"/>
          </p:nvPr>
        </p:nvSpPr>
        <p:spPr>
          <a:xfrm>
            <a:off x="1919288" y="836712"/>
            <a:ext cx="4392737" cy="5544616"/>
          </a:xfrm>
        </p:spPr>
        <p:txBody>
          <a:bodyPr/>
          <a:lstStyle/>
          <a:p>
            <a:pPr algn="just"/>
            <a:r>
              <a:rPr lang="fr-FR" sz="1400" b="0" dirty="0">
                <a:hlinkClick r:id="rId3"/>
              </a:rPr>
              <a:t>https://opendata-martinique.edf.fr/pages/reseau-rapports/</a:t>
            </a:r>
            <a:endParaRPr lang="fr-FR" sz="1400" b="0" dirty="0"/>
          </a:p>
          <a:p>
            <a:pPr algn="just"/>
            <a:r>
              <a:rPr lang="fr-FR" sz="1400" b="0" dirty="0"/>
              <a:t>Le S3REnR de La Martinique prévoit une capacité d’accueil de 142 MW. Les investissements nécessaires à l’accueil de ces projets </a:t>
            </a:r>
            <a:r>
              <a:rPr lang="fr-FR" sz="1400" b="0" dirty="0" err="1"/>
              <a:t>EnR</a:t>
            </a:r>
            <a:r>
              <a:rPr lang="fr-FR" sz="1400" b="0" dirty="0"/>
              <a:t> s’élèvent à 22,8 M€. La quote-part correspondante est plafonnée à 106,9 k€/MW. Le montant actualisé selon l’indice TP12a s’élève à 106,8 k€/MW.</a:t>
            </a:r>
          </a:p>
          <a:p>
            <a:pPr algn="just"/>
            <a:r>
              <a:rPr lang="fr-FR" sz="1400" b="0" dirty="0"/>
              <a:t>38% des capacités réservées ont été affectées</a:t>
            </a:r>
          </a:p>
          <a:p>
            <a:pPr algn="just"/>
            <a:r>
              <a:rPr lang="fr-FR" sz="1400" b="0" dirty="0"/>
              <a:t>Avancement des travaux prévus au S2REnR : le seuil de déclenchement est atteint pour la création de la ligne Trinité-Lamentin et l’augmentation de transformation au poste de Marigot. </a:t>
            </a:r>
            <a:endParaRPr lang="fr-FR" sz="1400" dirty="0"/>
          </a:p>
          <a:p>
            <a:pPr algn="just"/>
            <a:r>
              <a:rPr lang="fr-FR" sz="1400" b="0" dirty="0"/>
              <a:t>Sommes dépensées et engagées : 3 785 k€ </a:t>
            </a:r>
          </a:p>
          <a:p>
            <a:pPr algn="just"/>
            <a:r>
              <a:rPr lang="fr-FR" sz="1400" b="0" dirty="0"/>
              <a:t>Quote-part perçues : 191 k€</a:t>
            </a:r>
          </a:p>
          <a:p>
            <a:pPr algn="just"/>
            <a:r>
              <a:rPr lang="fr-FR" sz="1400" b="0" dirty="0"/>
              <a:t>Transferts : 12,9 MW de transferts ont été réalisés </a:t>
            </a:r>
          </a:p>
          <a:p>
            <a:pPr algn="just"/>
            <a:endParaRPr lang="fr-FR" sz="1400" b="0" dirty="0"/>
          </a:p>
          <a:p>
            <a:pPr marL="180000" lvl="1" indent="0" algn="just">
              <a:buNone/>
            </a:pPr>
            <a:endParaRPr lang="fr-FR" b="0" dirty="0" smtClean="0"/>
          </a:p>
          <a:p>
            <a:pPr lvl="2" algn="just"/>
            <a:endParaRPr lang="fr-FR" b="0" dirty="0" smtClean="0"/>
          </a:p>
          <a:p>
            <a:pPr lvl="1" algn="just"/>
            <a:endParaRPr lang="fr-FR" sz="1800" dirty="0"/>
          </a:p>
        </p:txBody>
      </p:sp>
      <p:sp>
        <p:nvSpPr>
          <p:cNvPr id="3" name="Espace réservé du pied de page 2"/>
          <p:cNvSpPr>
            <a:spLocks noGrp="1"/>
          </p:cNvSpPr>
          <p:nvPr>
            <p:ph type="ftr" sz="quarter" idx="11"/>
          </p:nvPr>
        </p:nvSpPr>
        <p:spPr/>
        <p:txBody>
          <a:bodyPr/>
          <a:lstStyle/>
          <a:p>
            <a:r>
              <a:rPr lang="fr-FR" smtClean="0">
                <a:solidFill>
                  <a:srgbClr val="7F7F7F"/>
                </a:solidFill>
              </a:rPr>
              <a:t>ETF S3R | CCP 11/2021</a:t>
            </a:r>
            <a:endParaRPr lang="fr-FR" dirty="0">
              <a:solidFill>
                <a:srgbClr val="7F7F7F"/>
              </a:solidFill>
            </a:endParaRPr>
          </a:p>
        </p:txBody>
      </p:sp>
      <p:pic>
        <p:nvPicPr>
          <p:cNvPr id="4" name="Imag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4948" y="1052737"/>
            <a:ext cx="4196291" cy="4725987"/>
          </a:xfrm>
          <a:prstGeom prst="rect">
            <a:avLst/>
          </a:prstGeom>
        </p:spPr>
      </p:pic>
    </p:spTree>
    <p:extLst>
      <p:ext uri="{BB962C8B-B14F-4D97-AF65-F5344CB8AC3E}">
        <p14:creationId xmlns:p14="http://schemas.microsoft.com/office/powerpoint/2010/main" val="3493576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ETF </a:t>
            </a:r>
            <a:r>
              <a:rPr lang="fr-FR" sz="2400" dirty="0" err="1"/>
              <a:t>guyane</a:t>
            </a:r>
            <a:r>
              <a:rPr lang="fr-FR" sz="2400" dirty="0"/>
              <a:t> – 01/01/2021</a:t>
            </a:r>
          </a:p>
        </p:txBody>
      </p:sp>
      <p:sp>
        <p:nvSpPr>
          <p:cNvPr id="7" name="Espace réservé du contenu 2"/>
          <p:cNvSpPr>
            <a:spLocks noGrp="1"/>
          </p:cNvSpPr>
          <p:nvPr>
            <p:ph idx="1"/>
          </p:nvPr>
        </p:nvSpPr>
        <p:spPr>
          <a:xfrm>
            <a:off x="1919288" y="836712"/>
            <a:ext cx="4392737" cy="5544616"/>
          </a:xfrm>
        </p:spPr>
        <p:txBody>
          <a:bodyPr/>
          <a:lstStyle/>
          <a:p>
            <a:pPr algn="just"/>
            <a:r>
              <a:rPr lang="fr-FR" sz="1400" b="0" dirty="0">
                <a:hlinkClick r:id="rId3"/>
              </a:rPr>
              <a:t>https://opendata-guyane.edf.fr/pages/reseau-rapports/</a:t>
            </a:r>
            <a:endParaRPr lang="fr-FR" sz="1400" b="0" dirty="0"/>
          </a:p>
          <a:p>
            <a:pPr algn="just"/>
            <a:r>
              <a:rPr lang="fr-FR" sz="1400" b="0" dirty="0"/>
              <a:t>Le S3REnR de La Guyane prévoit une capacité d’accueil de 105 MW. Les investissements nécessaires à l’accueil de ces projets </a:t>
            </a:r>
            <a:r>
              <a:rPr lang="fr-FR" sz="1400" b="0" dirty="0" err="1"/>
              <a:t>EnR</a:t>
            </a:r>
            <a:r>
              <a:rPr lang="fr-FR" sz="1400" b="0" dirty="0"/>
              <a:t> s’élèvent à 10,85 M€. La quote-part correspondante s’élève à 103,3 k€/MW. Le montant actualisé selon l’indice TP12a s’élève à 105 k€/MW.</a:t>
            </a:r>
          </a:p>
          <a:p>
            <a:pPr algn="just"/>
            <a:r>
              <a:rPr lang="fr-FR" sz="1400" b="0" dirty="0"/>
              <a:t>38% des capacités réservées ont été affectées </a:t>
            </a:r>
          </a:p>
          <a:p>
            <a:pPr algn="just"/>
            <a:r>
              <a:rPr lang="fr-FR" sz="1400" b="0" dirty="0"/>
              <a:t>Avancement des travaux prévus au S2REnR : le seuil de déclenchement est atteint pour la création du poste source dans la zone de Petit Saut et l’ajout d’un transformateur de 20 MVA au poste d’</a:t>
            </a:r>
            <a:r>
              <a:rPr lang="fr-FR" sz="1400" b="0" dirty="0" err="1"/>
              <a:t>Organabo</a:t>
            </a:r>
            <a:r>
              <a:rPr lang="fr-FR" sz="1400" b="0" dirty="0"/>
              <a:t>. </a:t>
            </a:r>
            <a:endParaRPr lang="fr-FR" sz="1400" dirty="0"/>
          </a:p>
          <a:p>
            <a:pPr algn="just"/>
            <a:r>
              <a:rPr lang="fr-FR" sz="1400" b="0" dirty="0"/>
              <a:t>Sommes dépensées et engagées : 884 k€ </a:t>
            </a:r>
          </a:p>
          <a:p>
            <a:pPr algn="just"/>
            <a:r>
              <a:rPr lang="fr-FR" sz="1400" b="0" dirty="0"/>
              <a:t>Quote-part perçues : 53 k€</a:t>
            </a:r>
          </a:p>
          <a:p>
            <a:pPr algn="just"/>
            <a:r>
              <a:rPr lang="fr-FR" sz="1400" b="0" dirty="0"/>
              <a:t>Transferts : 3,9 MW de transferts ont été réalisés </a:t>
            </a:r>
          </a:p>
          <a:p>
            <a:pPr algn="just"/>
            <a:endParaRPr lang="fr-FR" sz="1400" b="0" dirty="0"/>
          </a:p>
          <a:p>
            <a:pPr marL="180000" lvl="1" indent="0" algn="just">
              <a:buNone/>
            </a:pPr>
            <a:endParaRPr lang="fr-FR" b="0" dirty="0" smtClean="0"/>
          </a:p>
          <a:p>
            <a:pPr lvl="2" algn="just"/>
            <a:endParaRPr lang="fr-FR" b="0" dirty="0" smtClean="0"/>
          </a:p>
          <a:p>
            <a:pPr lvl="1" algn="just"/>
            <a:endParaRPr lang="fr-FR" sz="1800" dirty="0"/>
          </a:p>
        </p:txBody>
      </p:sp>
      <p:sp>
        <p:nvSpPr>
          <p:cNvPr id="3" name="Espace réservé du pied de page 2"/>
          <p:cNvSpPr>
            <a:spLocks noGrp="1"/>
          </p:cNvSpPr>
          <p:nvPr>
            <p:ph type="ftr" sz="quarter" idx="11"/>
          </p:nvPr>
        </p:nvSpPr>
        <p:spPr/>
        <p:txBody>
          <a:bodyPr/>
          <a:lstStyle/>
          <a:p>
            <a:r>
              <a:rPr lang="fr-FR" smtClean="0">
                <a:solidFill>
                  <a:srgbClr val="7F7F7F"/>
                </a:solidFill>
              </a:rPr>
              <a:t>ETF S3R | CCP 11/2021</a:t>
            </a:r>
            <a:endParaRPr lang="fr-FR" dirty="0">
              <a:solidFill>
                <a:srgbClr val="7F7F7F"/>
              </a:solidFill>
            </a:endParaRPr>
          </a:p>
        </p:txBody>
      </p:sp>
      <p:pic>
        <p:nvPicPr>
          <p:cNvPr id="5" name="Imag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3942" y="1628801"/>
            <a:ext cx="4194058" cy="3850183"/>
          </a:xfrm>
          <a:prstGeom prst="rect">
            <a:avLst/>
          </a:prstGeom>
        </p:spPr>
      </p:pic>
    </p:spTree>
    <p:extLst>
      <p:ext uri="{BB962C8B-B14F-4D97-AF65-F5344CB8AC3E}">
        <p14:creationId xmlns:p14="http://schemas.microsoft.com/office/powerpoint/2010/main" val="1606667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Synthèse</a:t>
            </a:r>
          </a:p>
        </p:txBody>
      </p:sp>
      <p:sp>
        <p:nvSpPr>
          <p:cNvPr id="7" name="Espace réservé du contenu 2"/>
          <p:cNvSpPr>
            <a:spLocks noGrp="1"/>
          </p:cNvSpPr>
          <p:nvPr>
            <p:ph idx="1"/>
          </p:nvPr>
        </p:nvSpPr>
        <p:spPr>
          <a:xfrm>
            <a:off x="1919287" y="1052736"/>
            <a:ext cx="8208912" cy="5770512"/>
          </a:xfrm>
        </p:spPr>
        <p:txBody>
          <a:bodyPr/>
          <a:lstStyle/>
          <a:p>
            <a:pPr algn="just"/>
            <a:r>
              <a:rPr lang="fr-FR" sz="1400" b="0" dirty="0"/>
              <a:t>Les projets faisant l’objet de demande de raccordement dans le cadre des schémas ne sont pas toujours conformes aux projets identifiés lors de la préparation des schémas.</a:t>
            </a:r>
          </a:p>
          <a:p>
            <a:pPr lvl="1" algn="just"/>
            <a:r>
              <a:rPr lang="fr-FR" sz="1400" dirty="0"/>
              <a:t>De nombreux transferts ont été réalisés depuis l’entrée en vigueur des schémas. </a:t>
            </a:r>
          </a:p>
          <a:p>
            <a:pPr lvl="1" algn="just"/>
            <a:r>
              <a:rPr lang="fr-FR" sz="1400" dirty="0"/>
              <a:t>Des demandes de raccordement compliquées à traiter pour rester conforme à la réglementation S3REnR</a:t>
            </a:r>
          </a:p>
          <a:p>
            <a:pPr algn="just"/>
            <a:r>
              <a:rPr lang="fr-FR" sz="1400" b="0" dirty="0"/>
              <a:t>De nombreuses évolutions ont eu lieu depuis le 01/01/2021. Ces évolutions seront décrites dans les prochains ETF qui seront publiés début 2022 sur les sites internet des différents Centres et présentées au 1</a:t>
            </a:r>
            <a:r>
              <a:rPr lang="fr-FR" sz="1400" b="0" baseline="30000" dirty="0"/>
              <a:t>er</a:t>
            </a:r>
            <a:r>
              <a:rPr lang="fr-FR" sz="1400" b="0" dirty="0"/>
              <a:t> CCP de 2022.</a:t>
            </a:r>
          </a:p>
        </p:txBody>
      </p:sp>
      <p:sp>
        <p:nvSpPr>
          <p:cNvPr id="3" name="Espace réservé du pied de page 2"/>
          <p:cNvSpPr>
            <a:spLocks noGrp="1"/>
          </p:cNvSpPr>
          <p:nvPr>
            <p:ph type="ftr" sz="quarter" idx="11"/>
          </p:nvPr>
        </p:nvSpPr>
        <p:spPr/>
        <p:txBody>
          <a:bodyPr/>
          <a:lstStyle/>
          <a:p>
            <a:r>
              <a:rPr lang="fr-FR" smtClean="0">
                <a:solidFill>
                  <a:srgbClr val="7F7F7F"/>
                </a:solidFill>
              </a:rPr>
              <a:t>ETF S3R | CCP 11/2021</a:t>
            </a:r>
            <a:endParaRPr lang="fr-FR" dirty="0">
              <a:solidFill>
                <a:srgbClr val="7F7F7F"/>
              </a:solidFill>
            </a:endParaRPr>
          </a:p>
        </p:txBody>
      </p:sp>
    </p:spTree>
    <p:extLst>
      <p:ext uri="{BB962C8B-B14F-4D97-AF65-F5344CB8AC3E}">
        <p14:creationId xmlns:p14="http://schemas.microsoft.com/office/powerpoint/2010/main" val="2504381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EDF Bleu foncé avec photo">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EDF_PPT2007_Bleu_fonc___avec_photo_v1</Template>
  <TotalTime>36436</TotalTime>
  <Words>1728</Words>
  <Application>Microsoft Office PowerPoint</Application>
  <PresentationFormat>Grand écran</PresentationFormat>
  <Paragraphs>222</Paragraphs>
  <Slides>22</Slides>
  <Notes>9</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22</vt:i4>
      </vt:variant>
    </vt:vector>
  </HeadingPairs>
  <TitlesOfParts>
    <vt:vector size="30" baseType="lpstr">
      <vt:lpstr>Arial</vt:lpstr>
      <vt:lpstr>Arial Black</vt:lpstr>
      <vt:lpstr>Calibri</vt:lpstr>
      <vt:lpstr>Wingdings</vt:lpstr>
      <vt:lpstr>Work Sans ExtraLight</vt:lpstr>
      <vt:lpstr>Work Sans Light</vt:lpstr>
      <vt:lpstr>EDF Bleu foncé avec photo</vt:lpstr>
      <vt:lpstr>Acrobat Document</vt:lpstr>
      <vt:lpstr>Comite de concertation avec les producteurs</vt:lpstr>
      <vt:lpstr>Ordre du jour</vt:lpstr>
      <vt:lpstr>Présentation PowerPoint</vt:lpstr>
      <vt:lpstr>Etat technique et financiers des S(R)RREnR</vt:lpstr>
      <vt:lpstr>ETF Corse – 01/01/2021</vt:lpstr>
      <vt:lpstr>ETF Réunion – 01/01/2021</vt:lpstr>
      <vt:lpstr>ETF Martinique – 01/01/2021</vt:lpstr>
      <vt:lpstr>ETF guyane – 01/01/2021</vt:lpstr>
      <vt:lpstr>Synthèse</vt:lpstr>
      <vt:lpstr>Présentation PowerPoint</vt:lpstr>
      <vt:lpstr>Présentation PowerPoint</vt:lpstr>
      <vt:lpstr>Présentation PowerPoint</vt:lpstr>
      <vt:lpstr>Présentation PowerPoint</vt:lpstr>
      <vt:lpstr>Présentation PowerPoint</vt:lpstr>
      <vt:lpstr>Présentation PowerPoint</vt:lpstr>
      <vt:lpstr>Evolutions et exigences sur l’AO 2019</vt:lpstr>
      <vt:lpstr>Présentation PowerPoint</vt:lpstr>
      <vt:lpstr>1 installation = 1 SIRET</vt:lpstr>
      <vt:lpstr>Présentation PowerPoint</vt:lpstr>
      <vt:lpstr>Présentation PowerPoint</vt:lpstr>
      <vt:lpstr>Points divers</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Continuité de l’acces au réseau HTA</dc:title>
  <dc:creator>QUENET Sebastien</dc:creator>
  <cp:lastModifiedBy>QUENU Jerome</cp:lastModifiedBy>
  <cp:revision>222</cp:revision>
  <cp:lastPrinted>2019-06-24T12:38:09Z</cp:lastPrinted>
  <dcterms:created xsi:type="dcterms:W3CDTF">2018-06-11T08:22:54Z</dcterms:created>
  <dcterms:modified xsi:type="dcterms:W3CDTF">2021-11-16T07:07:14Z</dcterms:modified>
</cp:coreProperties>
</file>